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4"/>
  </p:sldMasterIdLst>
  <p:sldIdLst>
    <p:sldId id="280"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281" r:id="rId26"/>
    <p:sldId id="30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A5F1"/>
    <a:srgbClr val="EE68E8"/>
    <a:srgbClr val="2BA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6" autoAdjust="0"/>
    <p:restoredTop sz="94619" autoAdjust="0"/>
  </p:normalViewPr>
  <p:slideViewPr>
    <p:cSldViewPr snapToGrid="0">
      <p:cViewPr varScale="1">
        <p:scale>
          <a:sx n="72" d="100"/>
          <a:sy n="72" d="100"/>
        </p:scale>
        <p:origin x="86" y="374"/>
      </p:cViewPr>
      <p:guideLst>
        <p:guide orient="horz" pos="163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IVY\SQL\case%20study%20and%20projects\Zomato.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D:\IVY\SQL\case%20study%20and%20projects\Zomato.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[Zomato.csv]Sheet2!PivotTable1</c:name>
    <c:fmtId val="9"/>
  </c:pivotSource>
  <c:chart>
    <c:autoTitleDeleted val="1"/>
    <c:pivotFmts>
      <c:pivotFmt>
        <c:idx val="0"/>
        <c:spPr>
          <a:gradFill flip="none" rotWithShape="1">
            <a:gsLst>
              <a:gs pos="100000">
                <a:schemeClr val="accent1">
                  <a:alpha val="0"/>
                </a:schemeClr>
              </a:gs>
              <a:gs pos="50000">
                <a:schemeClr val="accent1"/>
              </a:gs>
            </a:gsLst>
            <a:lin ang="5400000" scaled="0"/>
          </a:gradFill>
          <a:ln>
            <a:noFill/>
          </a:ln>
          <a:effectLst/>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100000">
                <a:schemeClr val="accent2">
                  <a:alpha val="0"/>
                </a:schemeClr>
              </a:gs>
              <a:gs pos="50000">
                <a:schemeClr val="accent2"/>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flip="none" rotWithShape="1">
            <a:gsLst>
              <a:gs pos="100000">
                <a:schemeClr val="accent1">
                  <a:alpha val="0"/>
                </a:schemeClr>
              </a:gs>
              <a:gs pos="50000">
                <a:schemeClr val="accent1"/>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flip="none" rotWithShape="1">
            <a:gsLst>
              <a:gs pos="100000">
                <a:schemeClr val="accent1">
                  <a:alpha val="0"/>
                </a:schemeClr>
              </a:gs>
              <a:gs pos="50000">
                <a:schemeClr val="accent1"/>
              </a:gs>
            </a:gsLst>
            <a:lin ang="5400000" scaled="0"/>
          </a:gradFill>
          <a:ln>
            <a:noFill/>
          </a:ln>
          <a:effectLst/>
          <a:sp3d/>
        </c:spPr>
        <c:dLbl>
          <c:idx val="0"/>
          <c:layout>
            <c:manualLayout>
              <c:x val="2.222222222222222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flip="none" rotWithShape="1">
            <a:gsLst>
              <a:gs pos="100000">
                <a:schemeClr val="accent1">
                  <a:alpha val="0"/>
                </a:schemeClr>
              </a:gs>
              <a:gs pos="50000">
                <a:schemeClr val="accent1"/>
              </a:gs>
            </a:gsLst>
            <a:lin ang="5400000" scaled="0"/>
          </a:gradFill>
          <a:ln>
            <a:noFill/>
          </a:ln>
          <a:effectLst/>
          <a:sp3d/>
        </c:spPr>
        <c:dLbl>
          <c:idx val="0"/>
          <c:layout>
            <c:manualLayout>
              <c:x val="4.4444444444444342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1"/>
        <c:ser>
          <c:idx val="0"/>
          <c:order val="0"/>
          <c:tx>
            <c:strRef>
              <c:f>Sheet2!$B$3</c:f>
              <c:strCache>
                <c:ptCount val="1"/>
                <c:pt idx="0">
                  <c:v>Total</c:v>
                </c:pt>
              </c:strCache>
            </c:strRef>
          </c:tx>
          <c:invertIfNegative val="0"/>
          <c:dPt>
            <c:idx val="0"/>
            <c:invertIfNegative val="0"/>
            <c:bubble3D val="0"/>
            <c:spPr>
              <a:gradFill>
                <a:gsLst>
                  <a:gs pos="100000">
                    <a:schemeClr val="accent1">
                      <a:alpha val="0"/>
                    </a:schemeClr>
                  </a:gs>
                  <a:gs pos="50000">
                    <a:schemeClr val="accent1"/>
                  </a:gs>
                </a:gsLst>
                <a:lin ang="5400000" scaled="0"/>
              </a:gradFill>
              <a:ln>
                <a:noFill/>
              </a:ln>
              <a:effectLst/>
              <a:sp3d/>
            </c:spPr>
            <c:extLst>
              <c:ext xmlns:c16="http://schemas.microsoft.com/office/drawing/2014/chart" uri="{C3380CC4-5D6E-409C-BE32-E72D297353CC}">
                <c16:uniqueId val="{00000001-B1EB-4933-96B2-EDC5986D46F5}"/>
              </c:ext>
            </c:extLst>
          </c:dPt>
          <c:dPt>
            <c:idx val="1"/>
            <c:invertIfNegative val="0"/>
            <c:bubble3D val="0"/>
            <c:spPr>
              <a:gradFill>
                <a:gsLst>
                  <a:gs pos="100000">
                    <a:schemeClr val="accent2">
                      <a:alpha val="0"/>
                    </a:schemeClr>
                  </a:gs>
                  <a:gs pos="50000">
                    <a:schemeClr val="accent2"/>
                  </a:gs>
                </a:gsLst>
                <a:lin ang="5400000" scaled="0"/>
              </a:gradFill>
              <a:ln>
                <a:noFill/>
              </a:ln>
              <a:effectLst/>
              <a:sp3d/>
            </c:spPr>
            <c:extLst>
              <c:ext xmlns:c16="http://schemas.microsoft.com/office/drawing/2014/chart" uri="{C3380CC4-5D6E-409C-BE32-E72D297353CC}">
                <c16:uniqueId val="{00000003-B1EB-4933-96B2-EDC5986D46F5}"/>
              </c:ext>
            </c:extLst>
          </c:dPt>
          <c:dLbls>
            <c:dLbl>
              <c:idx val="0"/>
              <c:layout>
                <c:manualLayout>
                  <c:x val="2.2222222222222223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1EB-4933-96B2-EDC5986D46F5}"/>
                </c:ext>
              </c:extLst>
            </c:dLbl>
            <c:dLbl>
              <c:idx val="1"/>
              <c:layout>
                <c:manualLayout>
                  <c:x val="4.4444444444444342E-2"/>
                  <c:y val="-6.018518518518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EB-4933-96B2-EDC5986D46F5}"/>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Sheet2!$A$4:$A$6</c:f>
              <c:strCache>
                <c:ptCount val="2"/>
                <c:pt idx="0">
                  <c:v>No</c:v>
                </c:pt>
                <c:pt idx="1">
                  <c:v>Yes</c:v>
                </c:pt>
              </c:strCache>
            </c:strRef>
          </c:cat>
          <c:val>
            <c:numRef>
              <c:f>Sheet2!$B$4:$B$6</c:f>
              <c:numCache>
                <c:formatCode>0.00%</c:formatCode>
                <c:ptCount val="2"/>
                <c:pt idx="0">
                  <c:v>0.2712103776545664</c:v>
                </c:pt>
                <c:pt idx="1">
                  <c:v>0.72878962234543365</c:v>
                </c:pt>
              </c:numCache>
            </c:numRef>
          </c:val>
          <c:extLst>
            <c:ext xmlns:c16="http://schemas.microsoft.com/office/drawing/2014/chart" uri="{C3380CC4-5D6E-409C-BE32-E72D297353CC}">
              <c16:uniqueId val="{00000004-B1EB-4933-96B2-EDC5986D46F5}"/>
            </c:ext>
          </c:extLst>
        </c:ser>
        <c:dLbls>
          <c:showLegendKey val="0"/>
          <c:showVal val="0"/>
          <c:showCatName val="0"/>
          <c:showSerName val="0"/>
          <c:showPercent val="0"/>
          <c:showBubbleSize val="0"/>
        </c:dLbls>
        <c:gapWidth val="150"/>
        <c:gapDepth val="0"/>
        <c:shape val="box"/>
        <c:axId val="580415199"/>
        <c:axId val="580416863"/>
        <c:axId val="0"/>
      </c:bar3DChart>
      <c:catAx>
        <c:axId val="5804151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580416863"/>
        <c:crosses val="autoZero"/>
        <c:auto val="1"/>
        <c:lblAlgn val="ctr"/>
        <c:lblOffset val="100"/>
        <c:noMultiLvlLbl val="0"/>
      </c:catAx>
      <c:valAx>
        <c:axId val="580416863"/>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580415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7527049807385798"/>
          <c:y val="5.2811003905713541E-2"/>
          <c:w val="0.5636420379748236"/>
          <c:h val="0.85742802657324457"/>
        </c:manualLayout>
      </c:layout>
      <c:bar3DChart>
        <c:barDir val="bar"/>
        <c:grouping val="clustered"/>
        <c:varyColors val="0"/>
        <c:ser>
          <c:idx val="0"/>
          <c:order val="0"/>
          <c:tx>
            <c:strRef>
              <c:f>Sheet1!$B$1</c:f>
              <c:strCache>
                <c:ptCount val="1"/>
              </c:strCache>
            </c:strRef>
          </c:tx>
          <c:spPr>
            <a:gradFill>
              <a:gsLst>
                <a:gs pos="0">
                  <a:srgbClr val="00B0F0"/>
                </a:gs>
                <a:gs pos="50000">
                  <a:srgbClr val="92D050"/>
                </a:gs>
                <a:gs pos="100000">
                  <a:srgbClr val="FFFF00"/>
                </a:gs>
              </a:gsLst>
              <a:lin ang="240000" scaled="0"/>
            </a:gradFill>
            <a:ln>
              <a:noFill/>
            </a:ln>
            <a:effectLst/>
            <a:sp3d/>
          </c:spPr>
          <c:invertIfNegative val="0"/>
          <c:cat>
            <c:strRef>
              <c:f>Sheet1!$A$2:$A$58</c:f>
              <c:strCache>
                <c:ptCount val="57"/>
                <c:pt idx="0">
                  <c:v>Fusion Lounge</c:v>
                </c:pt>
                <c:pt idx="1">
                  <c:v>Decker's Lane</c:v>
                </c:pt>
                <c:pt idx="2">
                  <c:v>Midnight Hunger Solutions 24/7</c:v>
                </c:pt>
                <c:pt idx="3">
                  <c:v>Bageecha</c:v>
                </c:pt>
                <c:pt idx="4">
                  <c:v>Mamma Mexicana</c:v>
                </c:pt>
                <c:pt idx="5">
                  <c:v>Taste Of Kerala</c:v>
                </c:pt>
                <c:pt idx="6">
                  <c:v>Bhagini</c:v>
                </c:pt>
                <c:pt idx="7">
                  <c:v>Meghana Biryani</c:v>
                </c:pt>
                <c:pt idx="8">
                  <c:v>Vande Matharam</c:v>
                </c:pt>
                <c:pt idx="9">
                  <c:v>Biryani Junction</c:v>
                </c:pt>
                <c:pt idx="10">
                  <c:v>Mast Kalandar</c:v>
                </c:pt>
                <c:pt idx="11">
                  <c:v>American Bites</c:v>
                </c:pt>
                <c:pt idx="12">
                  <c:v>Punjabi Daawat</c:v>
                </c:pt>
                <c:pt idx="13">
                  <c:v>Nakkala's Food Hunt</c:v>
                </c:pt>
                <c:pt idx="14">
                  <c:v>New Tandoori Point</c:v>
                </c:pt>
                <c:pt idx="15">
                  <c:v>US Pizza</c:v>
                </c:pt>
                <c:pt idx="16">
                  <c:v>Raenss Cafe</c:v>
                </c:pt>
                <c:pt idx="17">
                  <c:v>Imperia Restaurant</c:v>
                </c:pt>
                <c:pt idx="18">
                  <c:v>Woody's</c:v>
                </c:pt>
                <c:pt idx="19">
                  <c:v>Swaadishta Restaurant</c:v>
                </c:pt>
                <c:pt idx="20">
                  <c:v>The Chaat Shop</c:v>
                </c:pt>
                <c:pt idx="21">
                  <c:v>Spotlight - The Golden Tulip</c:v>
                </c:pt>
                <c:pt idx="22">
                  <c:v>Gold Bean</c:v>
                </c:pt>
                <c:pt idx="23">
                  <c:v>Grills &amp; Rolls</c:v>
                </c:pt>
                <c:pt idx="24">
                  <c:v>Java City</c:v>
                </c:pt>
                <c:pt idx="25">
                  <c:v>Namana Garden</c:v>
                </c:pt>
                <c:pt idx="26">
                  <c:v>Dil Punjabi</c:v>
                </c:pt>
                <c:pt idx="27">
                  <c:v>Biryani Treats</c:v>
                </c:pt>
                <c:pt idx="28">
                  <c:v>Delight Food</c:v>
                </c:pt>
                <c:pt idx="29">
                  <c:v>Gongura</c:v>
                </c:pt>
                <c:pt idx="30">
                  <c:v>The Bawarchi</c:v>
                </c:pt>
                <c:pt idx="31">
                  <c:v>Oottupura</c:v>
                </c:pt>
                <c:pt idx="32">
                  <c:v>Mast Punjabi</c:v>
                </c:pt>
                <c:pt idx="33">
                  <c:v>Kamat Minerva</c:v>
                </c:pt>
                <c:pt idx="34">
                  <c:v>The Mint Resto Bar</c:v>
                </c:pt>
                <c:pt idx="35">
                  <c:v>Night Spoon</c:v>
                </c:pt>
                <c:pt idx="36">
                  <c:v>Udupi Delux</c:v>
                </c:pt>
                <c:pt idx="37">
                  <c:v>Idli &amp; Dosa Cafe</c:v>
                </c:pt>
                <c:pt idx="38">
                  <c:v>Zhangs Classic</c:v>
                </c:pt>
                <c:pt idx="39">
                  <c:v>Paprica</c:v>
                </c:pt>
                <c:pt idx="40">
                  <c:v>Canopy Flavours</c:v>
                </c:pt>
                <c:pt idx="41">
                  <c:v>Food Theory</c:v>
                </c:pt>
                <c:pt idx="42">
                  <c:v>WYT RestroPub</c:v>
                </c:pt>
                <c:pt idx="43">
                  <c:v>Ammi's Biryani</c:v>
                </c:pt>
                <c:pt idx="44">
                  <c:v>Shanthi Sagar Deluxe</c:v>
                </c:pt>
                <c:pt idx="45">
                  <c:v>M.M.A Kababs Rolls &amp; Biryani Center</c:v>
                </c:pt>
                <c:pt idx="46">
                  <c:v>Tasty Magic</c:v>
                </c:pt>
                <c:pt idx="47">
                  <c:v>Nalaas Aapakadai</c:v>
                </c:pt>
                <c:pt idx="48">
                  <c:v>Indian Paratha Factory</c:v>
                </c:pt>
                <c:pt idx="49">
                  <c:v>The Dhaba</c:v>
                </c:pt>
                <c:pt idx="50">
                  <c:v>Burrito Boys</c:v>
                </c:pt>
                <c:pt idx="51">
                  <c:v>Tuk-Tuk</c:v>
                </c:pt>
                <c:pt idx="52">
                  <c:v>Rice and Rolls</c:v>
                </c:pt>
                <c:pt idx="53">
                  <c:v>Soho Bar &amp; Grill</c:v>
                </c:pt>
                <c:pt idx="54">
                  <c:v>Nesara Mullti - Cuisine Family Dining &amp; Garden...</c:v>
                </c:pt>
                <c:pt idx="55">
                  <c:v>NEW SUNRISE RESTAURANTS</c:v>
                </c:pt>
                <c:pt idx="56">
                  <c:v>Silsila</c:v>
                </c:pt>
              </c:strCache>
            </c:strRef>
          </c:cat>
          <c:val>
            <c:numRef>
              <c:f>Sheet1!$B$2:$B$58</c:f>
              <c:numCache>
                <c:formatCode>0.00</c:formatCode>
                <c:ptCount val="57"/>
                <c:pt idx="0">
                  <c:v>2</c:v>
                </c:pt>
                <c:pt idx="1">
                  <c:v>2.1</c:v>
                </c:pt>
                <c:pt idx="2">
                  <c:v>2.1</c:v>
                </c:pt>
                <c:pt idx="3">
                  <c:v>2.1666666666666665</c:v>
                </c:pt>
                <c:pt idx="4">
                  <c:v>2.1999999999999997</c:v>
                </c:pt>
                <c:pt idx="5">
                  <c:v>2.2399999999999998</c:v>
                </c:pt>
                <c:pt idx="6">
                  <c:v>2.25</c:v>
                </c:pt>
                <c:pt idx="7">
                  <c:v>2.2999999999999998</c:v>
                </c:pt>
                <c:pt idx="8">
                  <c:v>2.2999999999999998</c:v>
                </c:pt>
                <c:pt idx="9">
                  <c:v>2.3000000000000003</c:v>
                </c:pt>
                <c:pt idx="10">
                  <c:v>2.3454545454545452</c:v>
                </c:pt>
                <c:pt idx="11">
                  <c:v>2.4</c:v>
                </c:pt>
                <c:pt idx="12">
                  <c:v>2.4</c:v>
                </c:pt>
                <c:pt idx="13">
                  <c:v>2.4</c:v>
                </c:pt>
                <c:pt idx="14">
                  <c:v>2.4</c:v>
                </c:pt>
                <c:pt idx="15">
                  <c:v>2.4</c:v>
                </c:pt>
                <c:pt idx="16">
                  <c:v>2.4</c:v>
                </c:pt>
                <c:pt idx="17">
                  <c:v>2.4500000000000002</c:v>
                </c:pt>
                <c:pt idx="18">
                  <c:v>2.4799999999999995</c:v>
                </c:pt>
                <c:pt idx="19">
                  <c:v>2.5</c:v>
                </c:pt>
                <c:pt idx="20">
                  <c:v>2.5</c:v>
                </c:pt>
                <c:pt idx="21">
                  <c:v>2.5</c:v>
                </c:pt>
                <c:pt idx="22">
                  <c:v>2.5</c:v>
                </c:pt>
                <c:pt idx="23">
                  <c:v>2.5</c:v>
                </c:pt>
                <c:pt idx="24">
                  <c:v>2.5499999999999998</c:v>
                </c:pt>
                <c:pt idx="25">
                  <c:v>2.6</c:v>
                </c:pt>
                <c:pt idx="26">
                  <c:v>2.6</c:v>
                </c:pt>
                <c:pt idx="27">
                  <c:v>2.6</c:v>
                </c:pt>
                <c:pt idx="28">
                  <c:v>2.6</c:v>
                </c:pt>
                <c:pt idx="29">
                  <c:v>2.6</c:v>
                </c:pt>
                <c:pt idx="30">
                  <c:v>2.6</c:v>
                </c:pt>
                <c:pt idx="31">
                  <c:v>2.6</c:v>
                </c:pt>
                <c:pt idx="32">
                  <c:v>2.6</c:v>
                </c:pt>
                <c:pt idx="33">
                  <c:v>2.6</c:v>
                </c:pt>
                <c:pt idx="34">
                  <c:v>2.6</c:v>
                </c:pt>
                <c:pt idx="35">
                  <c:v>2.6</c:v>
                </c:pt>
                <c:pt idx="36">
                  <c:v>2.6</c:v>
                </c:pt>
                <c:pt idx="37">
                  <c:v>2.6</c:v>
                </c:pt>
                <c:pt idx="38">
                  <c:v>2.6</c:v>
                </c:pt>
                <c:pt idx="39">
                  <c:v>2.6</c:v>
                </c:pt>
                <c:pt idx="40">
                  <c:v>2.6</c:v>
                </c:pt>
                <c:pt idx="41">
                  <c:v>2.6100000000000003</c:v>
                </c:pt>
                <c:pt idx="42">
                  <c:v>2.6625000000000005</c:v>
                </c:pt>
                <c:pt idx="43">
                  <c:v>2.6636363636363636</c:v>
                </c:pt>
                <c:pt idx="44">
                  <c:v>2.6999999999999997</c:v>
                </c:pt>
                <c:pt idx="45">
                  <c:v>2.6999999999999997</c:v>
                </c:pt>
                <c:pt idx="46">
                  <c:v>2.6999999999999997</c:v>
                </c:pt>
                <c:pt idx="47">
                  <c:v>2.7</c:v>
                </c:pt>
                <c:pt idx="48">
                  <c:v>2.7</c:v>
                </c:pt>
                <c:pt idx="49">
                  <c:v>2.7</c:v>
                </c:pt>
                <c:pt idx="50">
                  <c:v>2.7</c:v>
                </c:pt>
                <c:pt idx="51">
                  <c:v>2.7</c:v>
                </c:pt>
                <c:pt idx="52">
                  <c:v>2.7</c:v>
                </c:pt>
                <c:pt idx="53">
                  <c:v>2.7</c:v>
                </c:pt>
                <c:pt idx="54">
                  <c:v>2.7</c:v>
                </c:pt>
                <c:pt idx="55">
                  <c:v>2.7</c:v>
                </c:pt>
                <c:pt idx="56">
                  <c:v>2.7</c:v>
                </c:pt>
              </c:numCache>
            </c:numRef>
          </c:val>
          <c:extLst>
            <c:ext xmlns:c16="http://schemas.microsoft.com/office/drawing/2014/chart" uri="{C3380CC4-5D6E-409C-BE32-E72D297353CC}">
              <c16:uniqueId val="{00000000-4C37-4748-8212-B49E9472FEBB}"/>
            </c:ext>
          </c:extLst>
        </c:ser>
        <c:dLbls>
          <c:showLegendKey val="0"/>
          <c:showVal val="0"/>
          <c:showCatName val="0"/>
          <c:showSerName val="0"/>
          <c:showPercent val="0"/>
          <c:showBubbleSize val="0"/>
        </c:dLbls>
        <c:gapWidth val="67"/>
        <c:gapDepth val="80"/>
        <c:shape val="box"/>
        <c:axId val="1580445168"/>
        <c:axId val="1580445584"/>
        <c:axId val="0"/>
      </c:bar3DChart>
      <c:catAx>
        <c:axId val="15804451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0445584"/>
        <c:crosses val="autoZero"/>
        <c:auto val="1"/>
        <c:lblAlgn val="ctr"/>
        <c:lblOffset val="100"/>
        <c:noMultiLvlLbl val="0"/>
      </c:catAx>
      <c:valAx>
        <c:axId val="1580445584"/>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0445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53317724312245"/>
          <c:y val="3.579826732673267E-2"/>
          <c:w val="0.89466822756877551"/>
          <c:h val="0.61272096943946364"/>
        </c:manualLayout>
      </c:layout>
      <c:bar3DChart>
        <c:barDir val="col"/>
        <c:grouping val="clustered"/>
        <c:varyColors val="0"/>
        <c:ser>
          <c:idx val="0"/>
          <c:order val="0"/>
          <c:tx>
            <c:strRef>
              <c:f>Sheet1!$B$1</c:f>
              <c:strCache>
                <c:ptCount val="1"/>
              </c:strCache>
            </c:strRef>
          </c:tx>
          <c:spPr>
            <a:gradFill>
              <a:gsLst>
                <a:gs pos="0">
                  <a:srgbClr val="00B0F0"/>
                </a:gs>
                <a:gs pos="50000">
                  <a:schemeClr val="tx1">
                    <a:lumMod val="95000"/>
                  </a:schemeClr>
                </a:gs>
                <a:gs pos="100000">
                  <a:srgbClr val="EE68E8"/>
                </a:gs>
              </a:gsLst>
              <a:lin ang="5400000" scaled="0"/>
            </a:gradFill>
            <a:ln>
              <a:noFill/>
            </a:ln>
            <a:effectLst/>
            <a:sp3d/>
          </c:spPr>
          <c:invertIfNegative val="0"/>
          <c:cat>
            <c:strRef>
              <c:f>Sheet1!$A$2:$A$31</c:f>
              <c:strCache>
                <c:ptCount val="30"/>
                <c:pt idx="0">
                  <c:v>Church Street</c:v>
                </c:pt>
                <c:pt idx="1">
                  <c:v>Lavelle Road</c:v>
                </c:pt>
                <c:pt idx="2">
                  <c:v>Residency Road</c:v>
                </c:pt>
                <c:pt idx="3">
                  <c:v>Brigade Road</c:v>
                </c:pt>
                <c:pt idx="4">
                  <c:v>MG Road</c:v>
                </c:pt>
                <c:pt idx="5">
                  <c:v>Indiranagar</c:v>
                </c:pt>
                <c:pt idx="6">
                  <c:v>Whitefield</c:v>
                </c:pt>
                <c:pt idx="7">
                  <c:v>Malleshwaram</c:v>
                </c:pt>
                <c:pt idx="8">
                  <c:v>Frazer Town</c:v>
                </c:pt>
                <c:pt idx="9">
                  <c:v>Old Airport Road</c:v>
                </c:pt>
                <c:pt idx="10">
                  <c:v>Electronic City</c:v>
                </c:pt>
                <c:pt idx="11">
                  <c:v>Bellandur</c:v>
                </c:pt>
                <c:pt idx="12">
                  <c:v>Sarjapur Road</c:v>
                </c:pt>
                <c:pt idx="13">
                  <c:v>Brookefield</c:v>
                </c:pt>
                <c:pt idx="14">
                  <c:v>Koramangala 4th Block</c:v>
                </c:pt>
                <c:pt idx="15">
                  <c:v>Rajajinagar</c:v>
                </c:pt>
                <c:pt idx="16">
                  <c:v>Koramangala 7th Block</c:v>
                </c:pt>
                <c:pt idx="17">
                  <c:v>Koramangala 5th Block</c:v>
                </c:pt>
                <c:pt idx="18">
                  <c:v>Kalyan Nagar</c:v>
                </c:pt>
                <c:pt idx="19">
                  <c:v>Koramangala 6th Block</c:v>
                </c:pt>
                <c:pt idx="20">
                  <c:v>Marathahalli</c:v>
                </c:pt>
                <c:pt idx="21">
                  <c:v>Kammanahalli</c:v>
                </c:pt>
                <c:pt idx="22">
                  <c:v>BTM</c:v>
                </c:pt>
                <c:pt idx="23">
                  <c:v>New BEL Road</c:v>
                </c:pt>
                <c:pt idx="24">
                  <c:v>Bannerghatta Road</c:v>
                </c:pt>
                <c:pt idx="25">
                  <c:v>HSR</c:v>
                </c:pt>
                <c:pt idx="26">
                  <c:v>Jayanagar</c:v>
                </c:pt>
                <c:pt idx="27">
                  <c:v>Basavanagudi</c:v>
                </c:pt>
                <c:pt idx="28">
                  <c:v>JP Nagar</c:v>
                </c:pt>
                <c:pt idx="29">
                  <c:v>Banashankari</c:v>
                </c:pt>
              </c:strCache>
            </c:strRef>
          </c:cat>
          <c:val>
            <c:numRef>
              <c:f>Sheet1!$B$2:$B$31</c:f>
              <c:numCache>
                <c:formatCode>0.00</c:formatCode>
                <c:ptCount val="30"/>
                <c:pt idx="0">
                  <c:v>989.33415536374844</c:v>
                </c:pt>
                <c:pt idx="1">
                  <c:v>970.26315789473688</c:v>
                </c:pt>
                <c:pt idx="2">
                  <c:v>969.22829581993574</c:v>
                </c:pt>
                <c:pt idx="3">
                  <c:v>961.05398457583544</c:v>
                </c:pt>
                <c:pt idx="4">
                  <c:v>938.43835616438355</c:v>
                </c:pt>
                <c:pt idx="5">
                  <c:v>825.12643678160919</c:v>
                </c:pt>
                <c:pt idx="6">
                  <c:v>760.50583657587549</c:v>
                </c:pt>
                <c:pt idx="7">
                  <c:v>742.82110091743118</c:v>
                </c:pt>
                <c:pt idx="8">
                  <c:v>740.27310924369749</c:v>
                </c:pt>
                <c:pt idx="9">
                  <c:v>739.42953020134223</c:v>
                </c:pt>
                <c:pt idx="10">
                  <c:v>710.77738515901058</c:v>
                </c:pt>
                <c:pt idx="11">
                  <c:v>707.77777777777783</c:v>
                </c:pt>
                <c:pt idx="12">
                  <c:v>696.9</c:v>
                </c:pt>
                <c:pt idx="13">
                  <c:v>647.41379310344826</c:v>
                </c:pt>
                <c:pt idx="14">
                  <c:v>644.05940594059405</c:v>
                </c:pt>
                <c:pt idx="15">
                  <c:v>643.69426751592357</c:v>
                </c:pt>
                <c:pt idx="16">
                  <c:v>636.46167557932267</c:v>
                </c:pt>
                <c:pt idx="17">
                  <c:v>633.40096618357484</c:v>
                </c:pt>
                <c:pt idx="18">
                  <c:v>628.88888888888891</c:v>
                </c:pt>
                <c:pt idx="19">
                  <c:v>624.42724458204339</c:v>
                </c:pt>
                <c:pt idx="20">
                  <c:v>621.65991902834003</c:v>
                </c:pt>
                <c:pt idx="21">
                  <c:v>619.79166666666663</c:v>
                </c:pt>
                <c:pt idx="22">
                  <c:v>609.46413849958776</c:v>
                </c:pt>
                <c:pt idx="23">
                  <c:v>604.69387755102036</c:v>
                </c:pt>
                <c:pt idx="24">
                  <c:v>583.99159663865544</c:v>
                </c:pt>
                <c:pt idx="25">
                  <c:v>577.0792079207921</c:v>
                </c:pt>
                <c:pt idx="26">
                  <c:v>571.75</c:v>
                </c:pt>
                <c:pt idx="27">
                  <c:v>569.67799642218245</c:v>
                </c:pt>
                <c:pt idx="28">
                  <c:v>568.54411764705878</c:v>
                </c:pt>
                <c:pt idx="29">
                  <c:v>520.74927953890494</c:v>
                </c:pt>
              </c:numCache>
            </c:numRef>
          </c:val>
          <c:extLst>
            <c:ext xmlns:c16="http://schemas.microsoft.com/office/drawing/2014/chart" uri="{C3380CC4-5D6E-409C-BE32-E72D297353CC}">
              <c16:uniqueId val="{00000000-4BA1-48C5-9F9E-FA9D303B3E80}"/>
            </c:ext>
          </c:extLst>
        </c:ser>
        <c:dLbls>
          <c:showLegendKey val="0"/>
          <c:showVal val="0"/>
          <c:showCatName val="0"/>
          <c:showSerName val="0"/>
          <c:showPercent val="0"/>
          <c:showBubbleSize val="0"/>
        </c:dLbls>
        <c:gapWidth val="80"/>
        <c:shape val="box"/>
        <c:axId val="1783425136"/>
        <c:axId val="1783423472"/>
        <c:axId val="0"/>
      </c:bar3DChart>
      <c:catAx>
        <c:axId val="178342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3423472"/>
        <c:crosses val="autoZero"/>
        <c:auto val="1"/>
        <c:lblAlgn val="ctr"/>
        <c:lblOffset val="100"/>
        <c:noMultiLvlLbl val="0"/>
      </c:catAx>
      <c:valAx>
        <c:axId val="17834234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3425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strCache>
            </c:strRef>
          </c:tx>
          <c:spPr>
            <a:gradFill>
              <a:gsLst>
                <a:gs pos="0">
                  <a:schemeClr val="accent5">
                    <a:lumMod val="75000"/>
                  </a:schemeClr>
                </a:gs>
                <a:gs pos="50000">
                  <a:srgbClr val="92D050"/>
                </a:gs>
                <a:gs pos="100000">
                  <a:srgbClr val="FFFF00"/>
                </a:gs>
              </a:gsLst>
              <a:lin ang="5400000" scaled="0"/>
            </a:gradFill>
            <a:ln>
              <a:noFill/>
            </a:ln>
            <a:effectLst/>
            <a:sp3d/>
          </c:spPr>
          <c:invertIfNegative val="0"/>
          <c:cat>
            <c:strRef>
              <c:f>Sheet1!$A$2:$A$31</c:f>
              <c:strCache>
                <c:ptCount val="30"/>
                <c:pt idx="0">
                  <c:v>Church Street</c:v>
                </c:pt>
                <c:pt idx="1">
                  <c:v>Brigade Road</c:v>
                </c:pt>
                <c:pt idx="2">
                  <c:v>Residency Road</c:v>
                </c:pt>
                <c:pt idx="3">
                  <c:v>Lavelle Road</c:v>
                </c:pt>
                <c:pt idx="4">
                  <c:v>MG Road</c:v>
                </c:pt>
                <c:pt idx="5">
                  <c:v>Koramangala 5th Block</c:v>
                </c:pt>
                <c:pt idx="6">
                  <c:v>Koramangala 7th Block</c:v>
                </c:pt>
                <c:pt idx="7">
                  <c:v>Koramangala 4th Block</c:v>
                </c:pt>
                <c:pt idx="8">
                  <c:v>Koramangala 6th Block</c:v>
                </c:pt>
                <c:pt idx="9">
                  <c:v>Malleshwaram</c:v>
                </c:pt>
                <c:pt idx="10">
                  <c:v>Frazer Town</c:v>
                </c:pt>
                <c:pt idx="11">
                  <c:v>BTM</c:v>
                </c:pt>
                <c:pt idx="12">
                  <c:v>Rajajinagar</c:v>
                </c:pt>
                <c:pt idx="13">
                  <c:v>Indiranagar</c:v>
                </c:pt>
                <c:pt idx="14">
                  <c:v>Basavanagudi</c:v>
                </c:pt>
                <c:pt idx="15">
                  <c:v>Jayanagar</c:v>
                </c:pt>
                <c:pt idx="16">
                  <c:v>Kalyan Nagar</c:v>
                </c:pt>
                <c:pt idx="17">
                  <c:v>Kammanahalli</c:v>
                </c:pt>
                <c:pt idx="18">
                  <c:v>Old Airport Road</c:v>
                </c:pt>
                <c:pt idx="19">
                  <c:v>Banashankari</c:v>
                </c:pt>
                <c:pt idx="20">
                  <c:v>New BEL Road</c:v>
                </c:pt>
                <c:pt idx="21">
                  <c:v>JP Nagar</c:v>
                </c:pt>
                <c:pt idx="22">
                  <c:v>HSR</c:v>
                </c:pt>
                <c:pt idx="23">
                  <c:v>Bellandur</c:v>
                </c:pt>
                <c:pt idx="24">
                  <c:v>Whitefield</c:v>
                </c:pt>
                <c:pt idx="25">
                  <c:v>Bannerghatta Road</c:v>
                </c:pt>
                <c:pt idx="26">
                  <c:v>Sarjapur Road</c:v>
                </c:pt>
                <c:pt idx="27">
                  <c:v>Electronic City</c:v>
                </c:pt>
                <c:pt idx="28">
                  <c:v>Marathahalli</c:v>
                </c:pt>
                <c:pt idx="29">
                  <c:v>Brookefield</c:v>
                </c:pt>
              </c:strCache>
            </c:strRef>
          </c:cat>
          <c:val>
            <c:numRef>
              <c:f>Sheet1!$B$2:$B$31</c:f>
              <c:numCache>
                <c:formatCode>0.00</c:formatCode>
                <c:ptCount val="30"/>
                <c:pt idx="0">
                  <c:v>3.9649815043156602</c:v>
                </c:pt>
                <c:pt idx="1">
                  <c:v>3.948586118251928</c:v>
                </c:pt>
                <c:pt idx="2">
                  <c:v>3.9418006430868178</c:v>
                </c:pt>
                <c:pt idx="3">
                  <c:v>3.9397660818713458</c:v>
                </c:pt>
                <c:pt idx="4">
                  <c:v>3.930547945205479</c:v>
                </c:pt>
                <c:pt idx="5">
                  <c:v>3.9219323671497639</c:v>
                </c:pt>
                <c:pt idx="6">
                  <c:v>3.9218360071301266</c:v>
                </c:pt>
                <c:pt idx="7">
                  <c:v>3.9172817281728167</c:v>
                </c:pt>
                <c:pt idx="8">
                  <c:v>3.9156862745098087</c:v>
                </c:pt>
                <c:pt idx="9">
                  <c:v>3.9061926605504564</c:v>
                </c:pt>
                <c:pt idx="10">
                  <c:v>3.8974789915966377</c:v>
                </c:pt>
                <c:pt idx="11">
                  <c:v>3.89010717230008</c:v>
                </c:pt>
                <c:pt idx="12">
                  <c:v>3.8878980891719768</c:v>
                </c:pt>
                <c:pt idx="13">
                  <c:v>3.8797701149425277</c:v>
                </c:pt>
                <c:pt idx="14">
                  <c:v>3.8796064400715511</c:v>
                </c:pt>
                <c:pt idx="15">
                  <c:v>3.8673913043478279</c:v>
                </c:pt>
                <c:pt idx="16">
                  <c:v>3.8620000000000019</c:v>
                </c:pt>
                <c:pt idx="17">
                  <c:v>3.8513888888888896</c:v>
                </c:pt>
                <c:pt idx="18">
                  <c:v>3.8432885906040335</c:v>
                </c:pt>
                <c:pt idx="19">
                  <c:v>3.8394812680115278</c:v>
                </c:pt>
                <c:pt idx="20">
                  <c:v>3.8359183673469399</c:v>
                </c:pt>
                <c:pt idx="21">
                  <c:v>3.8186764705882359</c:v>
                </c:pt>
                <c:pt idx="22">
                  <c:v>3.8019801980198058</c:v>
                </c:pt>
                <c:pt idx="23">
                  <c:v>3.7716312056737613</c:v>
                </c:pt>
                <c:pt idx="24">
                  <c:v>3.7607003891050592</c:v>
                </c:pt>
                <c:pt idx="25">
                  <c:v>3.7577731092437023</c:v>
                </c:pt>
                <c:pt idx="26">
                  <c:v>3.7395000000000014</c:v>
                </c:pt>
                <c:pt idx="27">
                  <c:v>3.68798586572438</c:v>
                </c:pt>
                <c:pt idx="28">
                  <c:v>3.6872469635627514</c:v>
                </c:pt>
                <c:pt idx="29">
                  <c:v>3.6750957854406106</c:v>
                </c:pt>
              </c:numCache>
            </c:numRef>
          </c:val>
          <c:extLst>
            <c:ext xmlns:c16="http://schemas.microsoft.com/office/drawing/2014/chart" uri="{C3380CC4-5D6E-409C-BE32-E72D297353CC}">
              <c16:uniqueId val="{00000000-752D-42CF-ABD6-608CE8A0F834}"/>
            </c:ext>
          </c:extLst>
        </c:ser>
        <c:dLbls>
          <c:showLegendKey val="0"/>
          <c:showVal val="0"/>
          <c:showCatName val="0"/>
          <c:showSerName val="0"/>
          <c:showPercent val="0"/>
          <c:showBubbleSize val="0"/>
        </c:dLbls>
        <c:gapWidth val="70"/>
        <c:shape val="box"/>
        <c:axId val="519513328"/>
        <c:axId val="519510832"/>
        <c:axId val="0"/>
      </c:bar3DChart>
      <c:catAx>
        <c:axId val="5195133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510832"/>
        <c:crosses val="autoZero"/>
        <c:auto val="1"/>
        <c:lblAlgn val="ctr"/>
        <c:lblOffset val="100"/>
        <c:noMultiLvlLbl val="0"/>
      </c:catAx>
      <c:valAx>
        <c:axId val="5195108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513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9C03-4827-9060-CAA59EA48967}"/>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C03-4827-9060-CAA59EA48967}"/>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9C03-4827-9060-CAA59EA48967}"/>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9C03-4827-9060-CAA59EA48967}"/>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9C03-4827-9060-CAA59EA48967}"/>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9C03-4827-9060-CAA59EA48967}"/>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9C03-4827-9060-CAA59EA48967}"/>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9C03-4827-9060-CAA59EA48967}"/>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9C03-4827-9060-CAA59EA48967}"/>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9C03-4827-9060-CAA59EA48967}"/>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9C03-4827-9060-CAA59EA4896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C03-4827-9060-CAA59EA48967}"/>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C03-4827-9060-CAA59EA48967}"/>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C03-4827-9060-CAA59EA48967}"/>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9C03-4827-9060-CAA59EA48967}"/>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C03-4827-9060-CAA59EA48967}"/>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8-9C03-4827-9060-CAA59EA48967}"/>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9C03-4827-9060-CAA59EA48967}"/>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A-9C03-4827-9060-CAA59EA48967}"/>
                </c:ext>
              </c:extLst>
            </c:dLbl>
            <c:dLbl>
              <c:idx val="9"/>
              <c:layout>
                <c:manualLayout>
                  <c:x val="4.3554006968641118E-2"/>
                  <c:y val="-6.2972292191435771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C03-4827-9060-CAA59EA4896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Biryani</c:v>
                </c:pt>
                <c:pt idx="1">
                  <c:v>Waffles</c:v>
                </c:pt>
                <c:pt idx="2">
                  <c:v>Masala Dosa</c:v>
                </c:pt>
                <c:pt idx="3">
                  <c:v>Chicken Biryani</c:v>
                </c:pt>
                <c:pt idx="4">
                  <c:v>Paratha</c:v>
                </c:pt>
                <c:pt idx="5">
                  <c:v>Coffee</c:v>
                </c:pt>
                <c:pt idx="6">
                  <c:v>Pizza</c:v>
                </c:pt>
                <c:pt idx="7">
                  <c:v>Burgers</c:v>
                </c:pt>
                <c:pt idx="8">
                  <c:v>Cocktails</c:v>
                </c:pt>
                <c:pt idx="9">
                  <c:v>Cappuccino</c:v>
                </c:pt>
              </c:strCache>
            </c:strRef>
          </c:cat>
          <c:val>
            <c:numRef>
              <c:f>Sheet1!$B$2:$B$11</c:f>
              <c:numCache>
                <c:formatCode>0.00</c:formatCode>
                <c:ptCount val="10"/>
                <c:pt idx="0">
                  <c:v>166</c:v>
                </c:pt>
                <c:pt idx="1">
                  <c:v>67</c:v>
                </c:pt>
                <c:pt idx="2">
                  <c:v>55</c:v>
                </c:pt>
                <c:pt idx="3">
                  <c:v>54</c:v>
                </c:pt>
                <c:pt idx="4">
                  <c:v>48</c:v>
                </c:pt>
                <c:pt idx="5">
                  <c:v>38</c:v>
                </c:pt>
                <c:pt idx="6">
                  <c:v>34</c:v>
                </c:pt>
                <c:pt idx="7">
                  <c:v>32</c:v>
                </c:pt>
                <c:pt idx="8">
                  <c:v>28</c:v>
                </c:pt>
                <c:pt idx="9">
                  <c:v>25</c:v>
                </c:pt>
              </c:numCache>
            </c:numRef>
          </c:val>
          <c:extLst>
            <c:ext xmlns:c16="http://schemas.microsoft.com/office/drawing/2014/chart" uri="{C3380CC4-5D6E-409C-BE32-E72D297353CC}">
              <c16:uniqueId val="{00000000-9C03-4827-9060-CAA59EA48967}"/>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strCache>
            </c:strRef>
          </c:tx>
          <c:spPr>
            <a:gradFill rotWithShape="1">
              <a:gsLst>
                <a:gs pos="0">
                  <a:srgbClr val="FFC000"/>
                </a:gs>
                <a:gs pos="53000">
                  <a:schemeClr val="accent1">
                    <a:lumMod val="45000"/>
                    <a:lumOff val="55000"/>
                  </a:schemeClr>
                </a:gs>
                <a:gs pos="100000">
                  <a:srgbClr val="F5A5F1"/>
                </a:gs>
              </a:gsLst>
              <a:lin ang="5400000" scaled="1"/>
            </a:gradFill>
            <a:ln>
              <a:noFill/>
            </a:ln>
            <a:effectLst>
              <a:outerShdw blurRad="57150" dist="19050" dir="5400000" algn="ctr" rotWithShape="0">
                <a:srgbClr val="000000">
                  <a:alpha val="63000"/>
                </a:srgbClr>
              </a:outerShdw>
            </a:effectLst>
            <a:sp3d/>
          </c:spPr>
          <c:invertIfNegative val="0"/>
          <c:cat>
            <c:strRef>
              <c:f>Sheet1!$A$2:$A$18</c:f>
              <c:strCache>
                <c:ptCount val="17"/>
                <c:pt idx="0">
                  <c:v>Bhairaveshwara Military Hotel</c:v>
                </c:pt>
                <c:pt idx="1">
                  <c:v>eat.fit</c:v>
                </c:pt>
                <c:pt idx="2">
                  <c:v>Andhra Biryanis</c:v>
                </c:pt>
                <c:pt idx="3">
                  <c:v>Brundhavana Food Point</c:v>
                </c:pt>
                <c:pt idx="4">
                  <c:v>Andhra Kitchen</c:v>
                </c:pt>
                <c:pt idx="5">
                  <c:v>Andhra Ruchulu</c:v>
                </c:pt>
                <c:pt idx="6">
                  <c:v>Donne Biriyani House</c:v>
                </c:pt>
                <c:pt idx="7">
                  <c:v>Halo Chef</c:v>
                </c:pt>
                <c:pt idx="8">
                  <c:v>M.M Restaurant</c:v>
                </c:pt>
                <c:pt idx="9">
                  <c:v>Bharpur Aahar</c:v>
                </c:pt>
                <c:pt idx="10">
                  <c:v>Suvarna Sree Food Paradise</c:v>
                </c:pt>
                <c:pt idx="11">
                  <c:v>Spice Cove - I.V Sanctum</c:v>
                </c:pt>
                <c:pt idx="12">
                  <c:v>Bhagini Kitchen And Bar</c:v>
                </c:pt>
                <c:pt idx="13">
                  <c:v>SR Andhra Spicy House</c:v>
                </c:pt>
                <c:pt idx="14">
                  <c:v>Biryani Miya</c:v>
                </c:pt>
                <c:pt idx="15">
                  <c:v>Pallavi Restaurant</c:v>
                </c:pt>
                <c:pt idx="16">
                  <c:v>Embers - Nandhana Grand Hotel</c:v>
                </c:pt>
              </c:strCache>
            </c:strRef>
          </c:cat>
          <c:val>
            <c:numRef>
              <c:f>Sheet1!$B$2:$B$18</c:f>
              <c:numCache>
                <c:formatCode>0.00</c:formatCode>
                <c:ptCount val="17"/>
                <c:pt idx="0">
                  <c:v>4.125</c:v>
                </c:pt>
                <c:pt idx="1">
                  <c:v>4.1000000000000005</c:v>
                </c:pt>
                <c:pt idx="2">
                  <c:v>4</c:v>
                </c:pt>
                <c:pt idx="3">
                  <c:v>4</c:v>
                </c:pt>
                <c:pt idx="4">
                  <c:v>4</c:v>
                </c:pt>
                <c:pt idx="5">
                  <c:v>4</c:v>
                </c:pt>
                <c:pt idx="6">
                  <c:v>3.9</c:v>
                </c:pt>
                <c:pt idx="7">
                  <c:v>3.9</c:v>
                </c:pt>
                <c:pt idx="8">
                  <c:v>3.9</c:v>
                </c:pt>
                <c:pt idx="9">
                  <c:v>3.9</c:v>
                </c:pt>
                <c:pt idx="10">
                  <c:v>3.9</c:v>
                </c:pt>
                <c:pt idx="11">
                  <c:v>3.8</c:v>
                </c:pt>
                <c:pt idx="12">
                  <c:v>3.8</c:v>
                </c:pt>
                <c:pt idx="13">
                  <c:v>3.8</c:v>
                </c:pt>
                <c:pt idx="14">
                  <c:v>3.8</c:v>
                </c:pt>
                <c:pt idx="15">
                  <c:v>3.8</c:v>
                </c:pt>
                <c:pt idx="16">
                  <c:v>3.8</c:v>
                </c:pt>
              </c:numCache>
            </c:numRef>
          </c:val>
          <c:extLst>
            <c:ext xmlns:c16="http://schemas.microsoft.com/office/drawing/2014/chart" uri="{C3380CC4-5D6E-409C-BE32-E72D297353CC}">
              <c16:uniqueId val="{00000000-6FB1-4BE7-805E-FC8018BFDA05}"/>
            </c:ext>
          </c:extLst>
        </c:ser>
        <c:dLbls>
          <c:showLegendKey val="0"/>
          <c:showVal val="0"/>
          <c:showCatName val="0"/>
          <c:showSerName val="0"/>
          <c:showPercent val="0"/>
          <c:showBubbleSize val="0"/>
        </c:dLbls>
        <c:gapWidth val="100"/>
        <c:shape val="box"/>
        <c:axId val="1870855936"/>
        <c:axId val="1870840544"/>
        <c:axId val="0"/>
      </c:bar3DChart>
      <c:catAx>
        <c:axId val="18708559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0840544"/>
        <c:crosses val="autoZero"/>
        <c:auto val="1"/>
        <c:lblAlgn val="ctr"/>
        <c:lblOffset val="100"/>
        <c:noMultiLvlLbl val="0"/>
      </c:catAx>
      <c:valAx>
        <c:axId val="1870840544"/>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0855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strCache>
            </c:strRef>
          </c:tx>
          <c:spPr>
            <a:gradFill>
              <a:gsLst>
                <a:gs pos="0">
                  <a:srgbClr val="FFC000"/>
                </a:gs>
                <a:gs pos="53000">
                  <a:schemeClr val="accent1">
                    <a:lumMod val="45000"/>
                    <a:lumOff val="55000"/>
                  </a:schemeClr>
                </a:gs>
                <a:gs pos="100000">
                  <a:srgbClr val="F5A5F1"/>
                </a:gs>
              </a:gsLst>
              <a:lin ang="5400000" scaled="0"/>
            </a:gra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Sheet1!$A$2:$A$18</c:f>
              <c:strCache>
                <c:ptCount val="17"/>
                <c:pt idx="0">
                  <c:v>Bhairaveshwara Military Hotel</c:v>
                </c:pt>
                <c:pt idx="1">
                  <c:v>eat.fit</c:v>
                </c:pt>
                <c:pt idx="2">
                  <c:v>Andhra Biryanis</c:v>
                </c:pt>
                <c:pt idx="3">
                  <c:v>Brundhavana Food Point</c:v>
                </c:pt>
                <c:pt idx="4">
                  <c:v>Andhra Kitchen</c:v>
                </c:pt>
                <c:pt idx="5">
                  <c:v>Andhra Ruchulu</c:v>
                </c:pt>
                <c:pt idx="6">
                  <c:v>Donne Biriyani House</c:v>
                </c:pt>
                <c:pt idx="7">
                  <c:v>Halo Chef</c:v>
                </c:pt>
                <c:pt idx="8">
                  <c:v>M.M Restaurant</c:v>
                </c:pt>
                <c:pt idx="9">
                  <c:v>Bharpur Aahar</c:v>
                </c:pt>
                <c:pt idx="10">
                  <c:v>Suvarna Sree Food Paradise</c:v>
                </c:pt>
                <c:pt idx="11">
                  <c:v>Spice Cove - I.V Sanctum</c:v>
                </c:pt>
                <c:pt idx="12">
                  <c:v>Bhagini Kitchen And Bar</c:v>
                </c:pt>
                <c:pt idx="13">
                  <c:v>SR Andhra Spicy House</c:v>
                </c:pt>
                <c:pt idx="14">
                  <c:v>Biryani Miya</c:v>
                </c:pt>
                <c:pt idx="15">
                  <c:v>Pallavi Restaurant</c:v>
                </c:pt>
                <c:pt idx="16">
                  <c:v>Embers - Nandhana Grand Hotel</c:v>
                </c:pt>
              </c:strCache>
            </c:strRef>
          </c:cat>
          <c:val>
            <c:numRef>
              <c:f>Sheet1!$B$2:$B$18</c:f>
              <c:numCache>
                <c:formatCode>General</c:formatCode>
                <c:ptCount val="17"/>
                <c:pt idx="0">
                  <c:v>250</c:v>
                </c:pt>
                <c:pt idx="1">
                  <c:v>300</c:v>
                </c:pt>
                <c:pt idx="2">
                  <c:v>700</c:v>
                </c:pt>
                <c:pt idx="3">
                  <c:v>300</c:v>
                </c:pt>
                <c:pt idx="4">
                  <c:v>400</c:v>
                </c:pt>
                <c:pt idx="5">
                  <c:v>400</c:v>
                </c:pt>
                <c:pt idx="6">
                  <c:v>400</c:v>
                </c:pt>
                <c:pt idx="7">
                  <c:v>500</c:v>
                </c:pt>
                <c:pt idx="8">
                  <c:v>600</c:v>
                </c:pt>
                <c:pt idx="9">
                  <c:v>200</c:v>
                </c:pt>
                <c:pt idx="10">
                  <c:v>400</c:v>
                </c:pt>
                <c:pt idx="11">
                  <c:v>750</c:v>
                </c:pt>
                <c:pt idx="12">
                  <c:v>1100</c:v>
                </c:pt>
                <c:pt idx="13">
                  <c:v>800</c:v>
                </c:pt>
                <c:pt idx="14">
                  <c:v>600</c:v>
                </c:pt>
                <c:pt idx="15">
                  <c:v>500</c:v>
                </c:pt>
                <c:pt idx="16">
                  <c:v>900</c:v>
                </c:pt>
              </c:numCache>
            </c:numRef>
          </c:val>
          <c:extLst>
            <c:ext xmlns:c16="http://schemas.microsoft.com/office/drawing/2014/chart" uri="{C3380CC4-5D6E-409C-BE32-E72D297353CC}">
              <c16:uniqueId val="{00000000-8CFF-4402-B1BD-C1824B51CA69}"/>
            </c:ext>
          </c:extLst>
        </c:ser>
        <c:dLbls>
          <c:showLegendKey val="0"/>
          <c:showVal val="0"/>
          <c:showCatName val="0"/>
          <c:showSerName val="0"/>
          <c:showPercent val="0"/>
          <c:showBubbleSize val="0"/>
        </c:dLbls>
        <c:gapWidth val="65"/>
        <c:shape val="box"/>
        <c:axId val="2068048768"/>
        <c:axId val="2068030048"/>
        <c:axId val="0"/>
      </c:bar3DChart>
      <c:catAx>
        <c:axId val="20680487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068030048"/>
        <c:crosses val="autoZero"/>
        <c:auto val="1"/>
        <c:lblAlgn val="ctr"/>
        <c:lblOffset val="100"/>
        <c:noMultiLvlLbl val="0"/>
      </c:catAx>
      <c:valAx>
        <c:axId val="206803004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68048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[Zomato.csv]Sheet2!PivotTable2</c:name>
    <c:fmtId val="4"/>
  </c:pivotSource>
  <c:chart>
    <c:autoTitleDeleted val="1"/>
    <c:pivotFmts>
      <c:pivotFmt>
        <c:idx val="0"/>
        <c:spPr>
          <a:solidFill>
            <a:srgbClr val="0070C0"/>
          </a:solidFill>
          <a:ln>
            <a:noFill/>
          </a:ln>
          <a:effectLst/>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70C0"/>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70C0"/>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sp3d/>
        </c:spPr>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70C0"/>
          </a:solidFill>
          <a:ln>
            <a:noFill/>
          </a:ln>
          <a:effectLst/>
          <a:sp3d/>
        </c:spPr>
        <c:dLbl>
          <c:idx val="0"/>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1"/>
        <c:ser>
          <c:idx val="0"/>
          <c:order val="0"/>
          <c:tx>
            <c:strRef>
              <c:f>Sheet2!$B$27</c:f>
              <c:strCache>
                <c:ptCount val="1"/>
                <c:pt idx="0">
                  <c:v>Total</c:v>
                </c:pt>
              </c:strCache>
            </c:strRef>
          </c:tx>
          <c:spPr>
            <a:solidFill>
              <a:srgbClr val="0070C0"/>
            </a:solidFill>
          </c:spPr>
          <c:invertIfNegative val="0"/>
          <c:dPt>
            <c:idx val="0"/>
            <c:invertIfNegative val="0"/>
            <c:bubble3D val="0"/>
            <c:spPr>
              <a:solidFill>
                <a:schemeClr val="accent2"/>
              </a:solidFill>
              <a:ln>
                <a:noFill/>
              </a:ln>
              <a:effectLst/>
              <a:sp3d/>
            </c:spPr>
            <c:extLst>
              <c:ext xmlns:c16="http://schemas.microsoft.com/office/drawing/2014/chart" uri="{C3380CC4-5D6E-409C-BE32-E72D297353CC}">
                <c16:uniqueId val="{00000001-779D-4C98-9D23-F5FEB38BEBCE}"/>
              </c:ext>
            </c:extLst>
          </c:dPt>
          <c:dPt>
            <c:idx val="1"/>
            <c:invertIfNegative val="0"/>
            <c:bubble3D val="0"/>
            <c:spPr>
              <a:solidFill>
                <a:srgbClr val="0070C0"/>
              </a:solidFill>
              <a:ln>
                <a:noFill/>
              </a:ln>
              <a:effectLst/>
              <a:sp3d/>
            </c:spPr>
            <c:extLst>
              <c:ext xmlns:c16="http://schemas.microsoft.com/office/drawing/2014/chart" uri="{C3380CC4-5D6E-409C-BE32-E72D297353CC}">
                <c16:uniqueId val="{00000003-779D-4C98-9D23-F5FEB38BEBCE}"/>
              </c:ext>
            </c:extLst>
          </c:dPt>
          <c:dLbls>
            <c:dLbl>
              <c:idx val="0"/>
              <c:layout>
                <c:manualLayout>
                  <c:x val="1.9444444444444445E-2"/>
                  <c:y val="-4.6296296296296308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79D-4C98-9D23-F5FEB38BEBCE}"/>
                </c:ext>
              </c:extLst>
            </c:dLbl>
            <c:dLbl>
              <c:idx val="1"/>
              <c:layout>
                <c:manualLayout>
                  <c:x val="3.6111111111111011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9D-4C98-9D23-F5FEB38BEBC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Sheet2!$A$28:$A$30</c:f>
              <c:strCache>
                <c:ptCount val="2"/>
                <c:pt idx="0">
                  <c:v>No</c:v>
                </c:pt>
                <c:pt idx="1">
                  <c:v>Yes</c:v>
                </c:pt>
              </c:strCache>
            </c:strRef>
          </c:cat>
          <c:val>
            <c:numRef>
              <c:f>Sheet2!$B$28:$B$30</c:f>
              <c:numCache>
                <c:formatCode>0.00%</c:formatCode>
                <c:ptCount val="2"/>
                <c:pt idx="0">
                  <c:v>0.78015482791086932</c:v>
                </c:pt>
                <c:pt idx="1">
                  <c:v>0.21984517208913065</c:v>
                </c:pt>
              </c:numCache>
            </c:numRef>
          </c:val>
          <c:extLst>
            <c:ext xmlns:c16="http://schemas.microsoft.com/office/drawing/2014/chart" uri="{C3380CC4-5D6E-409C-BE32-E72D297353CC}">
              <c16:uniqueId val="{00000004-779D-4C98-9D23-F5FEB38BEBCE}"/>
            </c:ext>
          </c:extLst>
        </c:ser>
        <c:dLbls>
          <c:showLegendKey val="0"/>
          <c:showVal val="0"/>
          <c:showCatName val="0"/>
          <c:showSerName val="0"/>
          <c:showPercent val="0"/>
          <c:showBubbleSize val="0"/>
        </c:dLbls>
        <c:gapWidth val="150"/>
        <c:shape val="box"/>
        <c:axId val="694584447"/>
        <c:axId val="709993999"/>
        <c:axId val="0"/>
      </c:bar3DChart>
      <c:catAx>
        <c:axId val="69458444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709993999"/>
        <c:crosses val="autoZero"/>
        <c:auto val="1"/>
        <c:lblAlgn val="ctr"/>
        <c:lblOffset val="100"/>
        <c:noMultiLvlLbl val="0"/>
      </c:catAx>
      <c:valAx>
        <c:axId val="709993999"/>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69458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[Zomato.csv]Sheet2!PivotTable3</c:name>
    <c:fmtId val="8"/>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Sheet2!$B$51</c:f>
              <c:strCache>
                <c:ptCount val="1"/>
                <c:pt idx="0">
                  <c:v>Total</c:v>
                </c:pt>
              </c:strCache>
            </c:strRef>
          </c:tx>
          <c:spPr>
            <a:gradFill rotWithShape="1">
              <a:gsLst>
                <a:gs pos="50000">
                  <a:srgbClr val="00B0F0"/>
                </a:gs>
                <a:gs pos="100000">
                  <a:srgbClr val="0070C0"/>
                </a:gs>
              </a:gsLst>
              <a:lin ang="5400000" scaled="0"/>
            </a:gradFill>
            <a:ln>
              <a:noFill/>
            </a:ln>
            <a:effectLst/>
            <a:sp3d/>
          </c:spPr>
          <c:invertIfNegative val="0"/>
          <c:cat>
            <c:strRef>
              <c:f>Sheet2!$A$52:$A$82</c:f>
              <c:strCache>
                <c:ptCount val="30"/>
                <c:pt idx="0">
                  <c:v>Banashankari</c:v>
                </c:pt>
                <c:pt idx="1">
                  <c:v>Bannerghatta Road</c:v>
                </c:pt>
                <c:pt idx="2">
                  <c:v>Basavanagudi</c:v>
                </c:pt>
                <c:pt idx="3">
                  <c:v>Bellandur</c:v>
                </c:pt>
                <c:pt idx="4">
                  <c:v>Brigade Road</c:v>
                </c:pt>
                <c:pt idx="5">
                  <c:v>Brookefield</c:v>
                </c:pt>
                <c:pt idx="6">
                  <c:v>BTM</c:v>
                </c:pt>
                <c:pt idx="7">
                  <c:v>Church Street</c:v>
                </c:pt>
                <c:pt idx="8">
                  <c:v>Electronic City</c:v>
                </c:pt>
                <c:pt idx="9">
                  <c:v>Frazer Town</c:v>
                </c:pt>
                <c:pt idx="10">
                  <c:v>HSR</c:v>
                </c:pt>
                <c:pt idx="11">
                  <c:v>Indiranagar</c:v>
                </c:pt>
                <c:pt idx="12">
                  <c:v>Jayanagar</c:v>
                </c:pt>
                <c:pt idx="13">
                  <c:v>JP Nagar</c:v>
                </c:pt>
                <c:pt idx="14">
                  <c:v>Kalyan Nagar</c:v>
                </c:pt>
                <c:pt idx="15">
                  <c:v>Kammanahalli</c:v>
                </c:pt>
                <c:pt idx="16">
                  <c:v>Koramangala 4th Block</c:v>
                </c:pt>
                <c:pt idx="17">
                  <c:v>Koramangala 5th Block</c:v>
                </c:pt>
                <c:pt idx="18">
                  <c:v>Koramangala 6th Block</c:v>
                </c:pt>
                <c:pt idx="19">
                  <c:v>Koramangala 7th Block</c:v>
                </c:pt>
                <c:pt idx="20">
                  <c:v>Lavelle Road</c:v>
                </c:pt>
                <c:pt idx="21">
                  <c:v>Malleshwaram</c:v>
                </c:pt>
                <c:pt idx="22">
                  <c:v>Marathahalli</c:v>
                </c:pt>
                <c:pt idx="23">
                  <c:v>MG Road</c:v>
                </c:pt>
                <c:pt idx="24">
                  <c:v>New BEL Road</c:v>
                </c:pt>
                <c:pt idx="25">
                  <c:v>Old Airport Road</c:v>
                </c:pt>
                <c:pt idx="26">
                  <c:v>Rajajinagar</c:v>
                </c:pt>
                <c:pt idx="27">
                  <c:v>Residency Road</c:v>
                </c:pt>
                <c:pt idx="28">
                  <c:v>Sarjapur Road</c:v>
                </c:pt>
                <c:pt idx="29">
                  <c:v>Whitefield</c:v>
                </c:pt>
              </c:strCache>
            </c:strRef>
          </c:cat>
          <c:val>
            <c:numRef>
              <c:f>Sheet2!$B$52:$B$82</c:f>
              <c:numCache>
                <c:formatCode>General</c:formatCode>
                <c:ptCount val="30"/>
                <c:pt idx="0">
                  <c:v>347</c:v>
                </c:pt>
                <c:pt idx="1">
                  <c:v>476</c:v>
                </c:pt>
                <c:pt idx="2">
                  <c:v>559</c:v>
                </c:pt>
                <c:pt idx="3">
                  <c:v>423</c:v>
                </c:pt>
                <c:pt idx="4">
                  <c:v>778</c:v>
                </c:pt>
                <c:pt idx="5">
                  <c:v>522</c:v>
                </c:pt>
                <c:pt idx="6">
                  <c:v>1213</c:v>
                </c:pt>
                <c:pt idx="7">
                  <c:v>811</c:v>
                </c:pt>
                <c:pt idx="8">
                  <c:v>283</c:v>
                </c:pt>
                <c:pt idx="9">
                  <c:v>476</c:v>
                </c:pt>
                <c:pt idx="10">
                  <c:v>606</c:v>
                </c:pt>
                <c:pt idx="11">
                  <c:v>870</c:v>
                </c:pt>
                <c:pt idx="12">
                  <c:v>920</c:v>
                </c:pt>
                <c:pt idx="13">
                  <c:v>680</c:v>
                </c:pt>
                <c:pt idx="14">
                  <c:v>450</c:v>
                </c:pt>
                <c:pt idx="15">
                  <c:v>432</c:v>
                </c:pt>
                <c:pt idx="16">
                  <c:v>1111</c:v>
                </c:pt>
                <c:pt idx="17">
                  <c:v>1035</c:v>
                </c:pt>
                <c:pt idx="18">
                  <c:v>969</c:v>
                </c:pt>
                <c:pt idx="19">
                  <c:v>1122</c:v>
                </c:pt>
                <c:pt idx="20">
                  <c:v>684</c:v>
                </c:pt>
                <c:pt idx="21">
                  <c:v>436</c:v>
                </c:pt>
                <c:pt idx="22">
                  <c:v>494</c:v>
                </c:pt>
                <c:pt idx="23">
                  <c:v>730</c:v>
                </c:pt>
                <c:pt idx="24">
                  <c:v>245</c:v>
                </c:pt>
                <c:pt idx="25">
                  <c:v>596</c:v>
                </c:pt>
                <c:pt idx="26">
                  <c:v>314</c:v>
                </c:pt>
                <c:pt idx="27">
                  <c:v>622</c:v>
                </c:pt>
                <c:pt idx="28">
                  <c:v>400</c:v>
                </c:pt>
                <c:pt idx="29">
                  <c:v>514</c:v>
                </c:pt>
              </c:numCache>
            </c:numRef>
          </c:val>
          <c:shape val="cylinder"/>
          <c:extLst>
            <c:ext xmlns:c16="http://schemas.microsoft.com/office/drawing/2014/chart" uri="{C3380CC4-5D6E-409C-BE32-E72D297353CC}">
              <c16:uniqueId val="{00000000-AA7E-4F93-A419-1A321616D199}"/>
            </c:ext>
          </c:extLst>
        </c:ser>
        <c:dLbls>
          <c:showLegendKey val="0"/>
          <c:showVal val="0"/>
          <c:showCatName val="0"/>
          <c:showSerName val="0"/>
          <c:showPercent val="0"/>
          <c:showBubbleSize val="0"/>
        </c:dLbls>
        <c:gapWidth val="40"/>
        <c:gapDepth val="84"/>
        <c:shape val="box"/>
        <c:axId val="710000239"/>
        <c:axId val="709993583"/>
        <c:axId val="0"/>
      </c:bar3DChart>
      <c:catAx>
        <c:axId val="71000023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crossAx val="709993583"/>
        <c:crosses val="autoZero"/>
        <c:auto val="1"/>
        <c:lblAlgn val="ctr"/>
        <c:lblOffset val="100"/>
        <c:noMultiLvlLbl val="0"/>
      </c:catAx>
      <c:valAx>
        <c:axId val="70999358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710000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Count of name</c:v>
                </c:pt>
              </c:strCache>
            </c:strRef>
          </c:tx>
          <c:spPr>
            <a:solidFill>
              <a:schemeClr val="accent5">
                <a:lumMod val="60000"/>
                <a:lumOff val="40000"/>
              </a:schemeClr>
            </a:solidFill>
            <a:ln>
              <a:noFill/>
            </a:ln>
            <a:effectLst/>
            <a:sp3d/>
          </c:spPr>
          <c:invertIfNegative val="0"/>
          <c:cat>
            <c:numRef>
              <c:f>Sheet1!$A$2:$A$31</c:f>
              <c:numCache>
                <c:formatCode>General</c:formatCode>
                <c:ptCount val="30"/>
                <c:pt idx="0">
                  <c:v>2</c:v>
                </c:pt>
                <c:pt idx="1">
                  <c:v>2.1</c:v>
                </c:pt>
                <c:pt idx="2">
                  <c:v>2.2000000000000002</c:v>
                </c:pt>
                <c:pt idx="3">
                  <c:v>2.2999999999999998</c:v>
                </c:pt>
                <c:pt idx="4">
                  <c:v>2.4</c:v>
                </c:pt>
                <c:pt idx="5">
                  <c:v>2.5</c:v>
                </c:pt>
                <c:pt idx="6">
                  <c:v>2.6</c:v>
                </c:pt>
                <c:pt idx="7">
                  <c:v>2.7</c:v>
                </c:pt>
                <c:pt idx="8">
                  <c:v>2.8</c:v>
                </c:pt>
                <c:pt idx="9">
                  <c:v>2.9</c:v>
                </c:pt>
                <c:pt idx="10">
                  <c:v>3</c:v>
                </c:pt>
                <c:pt idx="11">
                  <c:v>3.1</c:v>
                </c:pt>
                <c:pt idx="12">
                  <c:v>3.2</c:v>
                </c:pt>
                <c:pt idx="13">
                  <c:v>3.3</c:v>
                </c:pt>
                <c:pt idx="14">
                  <c:v>3.4</c:v>
                </c:pt>
                <c:pt idx="15">
                  <c:v>3.5</c:v>
                </c:pt>
                <c:pt idx="16">
                  <c:v>3.6</c:v>
                </c:pt>
                <c:pt idx="17">
                  <c:v>3.7</c:v>
                </c:pt>
                <c:pt idx="18">
                  <c:v>3.8</c:v>
                </c:pt>
                <c:pt idx="19">
                  <c:v>3.9</c:v>
                </c:pt>
                <c:pt idx="20">
                  <c:v>4</c:v>
                </c:pt>
                <c:pt idx="21">
                  <c:v>4.0999999999999996</c:v>
                </c:pt>
                <c:pt idx="22">
                  <c:v>4.2</c:v>
                </c:pt>
                <c:pt idx="23">
                  <c:v>4.3</c:v>
                </c:pt>
                <c:pt idx="24">
                  <c:v>4.4000000000000004</c:v>
                </c:pt>
                <c:pt idx="25">
                  <c:v>4.5</c:v>
                </c:pt>
                <c:pt idx="26">
                  <c:v>4.5999999999999996</c:v>
                </c:pt>
                <c:pt idx="27">
                  <c:v>4.7</c:v>
                </c:pt>
                <c:pt idx="28">
                  <c:v>4.8</c:v>
                </c:pt>
                <c:pt idx="29">
                  <c:v>4.9000000000000004</c:v>
                </c:pt>
              </c:numCache>
            </c:numRef>
          </c:cat>
          <c:val>
            <c:numRef>
              <c:f>Sheet1!$B$2:$B$31</c:f>
              <c:numCache>
                <c:formatCode>General</c:formatCode>
                <c:ptCount val="30"/>
                <c:pt idx="0">
                  <c:v>11</c:v>
                </c:pt>
                <c:pt idx="1">
                  <c:v>11</c:v>
                </c:pt>
                <c:pt idx="2">
                  <c:v>23</c:v>
                </c:pt>
                <c:pt idx="3">
                  <c:v>33</c:v>
                </c:pt>
                <c:pt idx="4">
                  <c:v>44</c:v>
                </c:pt>
                <c:pt idx="5">
                  <c:v>44</c:v>
                </c:pt>
                <c:pt idx="6">
                  <c:v>112</c:v>
                </c:pt>
                <c:pt idx="7">
                  <c:v>162</c:v>
                </c:pt>
                <c:pt idx="8">
                  <c:v>286</c:v>
                </c:pt>
                <c:pt idx="9">
                  <c:v>261</c:v>
                </c:pt>
                <c:pt idx="10">
                  <c:v>236</c:v>
                </c:pt>
                <c:pt idx="11">
                  <c:v>237</c:v>
                </c:pt>
                <c:pt idx="12">
                  <c:v>209</c:v>
                </c:pt>
                <c:pt idx="13">
                  <c:v>190</c:v>
                </c:pt>
                <c:pt idx="14">
                  <c:v>320</c:v>
                </c:pt>
                <c:pt idx="15">
                  <c:v>424</c:v>
                </c:pt>
                <c:pt idx="16">
                  <c:v>762</c:v>
                </c:pt>
                <c:pt idx="17">
                  <c:v>1448</c:v>
                </c:pt>
                <c:pt idx="18">
                  <c:v>2289</c:v>
                </c:pt>
                <c:pt idx="19">
                  <c:v>3016</c:v>
                </c:pt>
                <c:pt idx="20">
                  <c:v>2631</c:v>
                </c:pt>
                <c:pt idx="21">
                  <c:v>2468</c:v>
                </c:pt>
                <c:pt idx="22">
                  <c:v>1701</c:v>
                </c:pt>
                <c:pt idx="23">
                  <c:v>1151</c:v>
                </c:pt>
                <c:pt idx="24">
                  <c:v>600</c:v>
                </c:pt>
                <c:pt idx="25">
                  <c:v>259</c:v>
                </c:pt>
                <c:pt idx="26">
                  <c:v>119</c:v>
                </c:pt>
                <c:pt idx="27">
                  <c:v>53</c:v>
                </c:pt>
                <c:pt idx="28">
                  <c:v>10</c:v>
                </c:pt>
                <c:pt idx="29">
                  <c:v>8</c:v>
                </c:pt>
              </c:numCache>
            </c:numRef>
          </c:val>
          <c:shape val="cone"/>
          <c:extLst>
            <c:ext xmlns:c16="http://schemas.microsoft.com/office/drawing/2014/chart" uri="{C3380CC4-5D6E-409C-BE32-E72D297353CC}">
              <c16:uniqueId val="{00000000-FF46-4259-AFC7-82A173B9EDF0}"/>
            </c:ext>
          </c:extLst>
        </c:ser>
        <c:dLbls>
          <c:showLegendKey val="0"/>
          <c:showVal val="0"/>
          <c:showCatName val="0"/>
          <c:showSerName val="0"/>
          <c:showPercent val="0"/>
          <c:showBubbleSize val="0"/>
        </c:dLbls>
        <c:gapWidth val="13"/>
        <c:gapDepth val="0"/>
        <c:shape val="box"/>
        <c:axId val="1657558896"/>
        <c:axId val="1657561808"/>
        <c:axId val="0"/>
      </c:bar3DChart>
      <c:catAx>
        <c:axId val="1657558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7561808"/>
        <c:crosses val="autoZero"/>
        <c:auto val="1"/>
        <c:lblAlgn val="ctr"/>
        <c:lblOffset val="100"/>
        <c:noMultiLvlLbl val="0"/>
      </c:catAx>
      <c:valAx>
        <c:axId val="1657561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7558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strCache>
            </c:strRef>
          </c:tx>
          <c:spPr>
            <a:solidFill>
              <a:srgbClr val="00B0F0"/>
            </a:solidFill>
            <a:ln>
              <a:noFill/>
            </a:ln>
            <a:effectLst/>
            <a:sp3d/>
          </c:spPr>
          <c:invertIfNegative val="0"/>
          <c:cat>
            <c:strRef>
              <c:f>Sheet1!$A$2:$A$11</c:f>
              <c:strCache>
                <c:ptCount val="10"/>
                <c:pt idx="0">
                  <c:v>Casual Dining</c:v>
                </c:pt>
                <c:pt idx="1">
                  <c:v>Quick Bites</c:v>
                </c:pt>
                <c:pt idx="2">
                  <c:v>Cafe</c:v>
                </c:pt>
                <c:pt idx="3">
                  <c:v>Dessert Parlor</c:v>
                </c:pt>
                <c:pt idx="4">
                  <c:v>Casual Dining, Bar</c:v>
                </c:pt>
                <c:pt idx="5">
                  <c:v>Delivery</c:v>
                </c:pt>
                <c:pt idx="6">
                  <c:v>Bar</c:v>
                </c:pt>
                <c:pt idx="7">
                  <c:v>Takeaway, Delivery</c:v>
                </c:pt>
                <c:pt idx="8">
                  <c:v>Fine Dining</c:v>
                </c:pt>
                <c:pt idx="9">
                  <c:v>Pub</c:v>
                </c:pt>
              </c:strCache>
            </c:strRef>
          </c:cat>
          <c:val>
            <c:numRef>
              <c:f>Sheet1!$B$2:$B$11</c:f>
              <c:numCache>
                <c:formatCode>General</c:formatCode>
                <c:ptCount val="10"/>
                <c:pt idx="0">
                  <c:v>6177</c:v>
                </c:pt>
                <c:pt idx="1">
                  <c:v>4767</c:v>
                </c:pt>
                <c:pt idx="2">
                  <c:v>1837</c:v>
                </c:pt>
                <c:pt idx="3">
                  <c:v>1005</c:v>
                </c:pt>
                <c:pt idx="4">
                  <c:v>638</c:v>
                </c:pt>
                <c:pt idx="5">
                  <c:v>616</c:v>
                </c:pt>
                <c:pt idx="6">
                  <c:v>301</c:v>
                </c:pt>
                <c:pt idx="7">
                  <c:v>284</c:v>
                </c:pt>
                <c:pt idx="8">
                  <c:v>272</c:v>
                </c:pt>
                <c:pt idx="9">
                  <c:v>219</c:v>
                </c:pt>
              </c:numCache>
            </c:numRef>
          </c:val>
          <c:extLst>
            <c:ext xmlns:c16="http://schemas.microsoft.com/office/drawing/2014/chart" uri="{C3380CC4-5D6E-409C-BE32-E72D297353CC}">
              <c16:uniqueId val="{00000000-286A-46BE-BD59-CA7D113C2681}"/>
            </c:ext>
          </c:extLst>
        </c:ser>
        <c:dLbls>
          <c:showLegendKey val="0"/>
          <c:showVal val="0"/>
          <c:showCatName val="0"/>
          <c:showSerName val="0"/>
          <c:showPercent val="0"/>
          <c:showBubbleSize val="0"/>
        </c:dLbls>
        <c:gapWidth val="90"/>
        <c:shape val="box"/>
        <c:axId val="1654994160"/>
        <c:axId val="1654985424"/>
        <c:axId val="0"/>
      </c:bar3DChart>
      <c:catAx>
        <c:axId val="16549941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4985424"/>
        <c:crosses val="autoZero"/>
        <c:auto val="1"/>
        <c:lblAlgn val="ctr"/>
        <c:lblOffset val="100"/>
        <c:noMultiLvlLbl val="0"/>
      </c:catAx>
      <c:valAx>
        <c:axId val="16549854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499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strCache>
            </c:strRef>
          </c:tx>
          <c:spPr>
            <a:gradFill>
              <a:gsLst>
                <a:gs pos="0">
                  <a:schemeClr val="bg2">
                    <a:tint val="96000"/>
                    <a:shade val="100000"/>
                    <a:hueMod val="270000"/>
                    <a:satMod val="200000"/>
                    <a:lumMod val="128000"/>
                  </a:schemeClr>
                </a:gs>
                <a:gs pos="50000">
                  <a:srgbClr val="FFFF00"/>
                </a:gs>
                <a:gs pos="100000">
                  <a:schemeClr val="accent4">
                    <a:lumMod val="40000"/>
                    <a:lumOff val="60000"/>
                  </a:schemeClr>
                </a:gs>
              </a:gsLst>
              <a:lin ang="5400000" scaled="0"/>
            </a:gradFill>
            <a:ln>
              <a:noFill/>
            </a:ln>
            <a:effectLst/>
            <a:scene3d>
              <a:camera prst="orthographicFront"/>
              <a:lightRig rig="threePt" dir="t"/>
            </a:scene3d>
            <a:sp3d>
              <a:bevelB w="101600" prst="riblet"/>
            </a:sp3d>
          </c:spPr>
          <c:invertIfNegative val="0"/>
          <c:cat>
            <c:strRef>
              <c:f>Sheet1!$A$2:$A$11</c:f>
              <c:strCache>
                <c:ptCount val="10"/>
                <c:pt idx="0">
                  <c:v>Club, Casual Dining</c:v>
                </c:pt>
                <c:pt idx="1">
                  <c:v>Microbrewery, Lounge</c:v>
                </c:pt>
                <c:pt idx="2">
                  <c:v>Bar, Pub</c:v>
                </c:pt>
                <c:pt idx="3">
                  <c:v>Cafe, Lounge</c:v>
                </c:pt>
                <c:pt idx="4">
                  <c:v>Microbrewery, Bar</c:v>
                </c:pt>
                <c:pt idx="5">
                  <c:v>Dessert Parlor, Kiosk</c:v>
                </c:pt>
                <c:pt idx="6">
                  <c:v>Casual Dining, Irani Cafee</c:v>
                </c:pt>
                <c:pt idx="7">
                  <c:v>Pub, Cafe</c:v>
                </c:pt>
                <c:pt idx="8">
                  <c:v>Food Court, Casual Dining</c:v>
                </c:pt>
                <c:pt idx="9">
                  <c:v>Dhaba</c:v>
                </c:pt>
              </c:strCache>
            </c:strRef>
          </c:cat>
          <c:val>
            <c:numRef>
              <c:f>Sheet1!$B$2:$B$11</c:f>
              <c:numCache>
                <c:formatCode>General</c:formatCode>
                <c:ptCount val="10"/>
                <c:pt idx="0">
                  <c:v>4</c:v>
                </c:pt>
                <c:pt idx="1">
                  <c:v>3</c:v>
                </c:pt>
                <c:pt idx="2">
                  <c:v>3</c:v>
                </c:pt>
                <c:pt idx="3">
                  <c:v>2</c:v>
                </c:pt>
                <c:pt idx="4">
                  <c:v>2</c:v>
                </c:pt>
                <c:pt idx="5">
                  <c:v>2</c:v>
                </c:pt>
                <c:pt idx="6">
                  <c:v>2</c:v>
                </c:pt>
                <c:pt idx="7">
                  <c:v>2</c:v>
                </c:pt>
                <c:pt idx="8">
                  <c:v>1</c:v>
                </c:pt>
                <c:pt idx="9">
                  <c:v>1</c:v>
                </c:pt>
              </c:numCache>
            </c:numRef>
          </c:val>
          <c:shape val="pyramid"/>
          <c:extLst>
            <c:ext xmlns:c16="http://schemas.microsoft.com/office/drawing/2014/chart" uri="{C3380CC4-5D6E-409C-BE32-E72D297353CC}">
              <c16:uniqueId val="{00000000-E5AA-41E4-A871-A2D39CCF7CF8}"/>
            </c:ext>
          </c:extLst>
        </c:ser>
        <c:dLbls>
          <c:showLegendKey val="0"/>
          <c:showVal val="0"/>
          <c:showCatName val="0"/>
          <c:showSerName val="0"/>
          <c:showPercent val="0"/>
          <c:showBubbleSize val="0"/>
        </c:dLbls>
        <c:gapWidth val="90"/>
        <c:shape val="box"/>
        <c:axId val="1704667952"/>
        <c:axId val="1704653392"/>
        <c:axId val="0"/>
      </c:bar3DChart>
      <c:catAx>
        <c:axId val="1704667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4653392"/>
        <c:crosses val="autoZero"/>
        <c:auto val="1"/>
        <c:lblAlgn val="ctr"/>
        <c:lblOffset val="100"/>
        <c:noMultiLvlLbl val="0"/>
      </c:catAx>
      <c:valAx>
        <c:axId val="170465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4667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[Zomato.csv]Sheet2!PivotTable4</c:name>
    <c:fmtId val="17"/>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Sheet2!$B$92</c:f>
              <c:strCache>
                <c:ptCount val="1"/>
                <c:pt idx="0">
                  <c:v>Total</c:v>
                </c:pt>
              </c:strCache>
            </c:strRef>
          </c:tx>
          <c:spPr>
            <a:gradFill rotWithShape="1">
              <a:gsLst>
                <a:gs pos="25000">
                  <a:srgbClr val="FFFF00"/>
                </a:gs>
                <a:gs pos="61000">
                  <a:schemeClr val="bg2">
                    <a:lumMod val="40000"/>
                    <a:lumOff val="60000"/>
                  </a:schemeClr>
                </a:gs>
                <a:gs pos="78000">
                  <a:schemeClr val="bg2">
                    <a:lumMod val="60000"/>
                    <a:lumOff val="40000"/>
                  </a:schemeClr>
                </a:gs>
              </a:gsLst>
              <a:lin ang="2520000" scaled="0"/>
            </a:gradFill>
            <a:ln>
              <a:noFill/>
            </a:ln>
            <a:effectLst/>
            <a:sp3d/>
          </c:spPr>
          <c:invertIfNegative val="0"/>
          <c:cat>
            <c:strRef>
              <c:f>Sheet2!$A$93:$A$149</c:f>
              <c:strCache>
                <c:ptCount val="56"/>
                <c:pt idx="0">
                  <c:v>400</c:v>
                </c:pt>
                <c:pt idx="1">
                  <c:v>500</c:v>
                </c:pt>
                <c:pt idx="2">
                  <c:v>600</c:v>
                </c:pt>
                <c:pt idx="3">
                  <c:v>300</c:v>
                </c:pt>
                <c:pt idx="4">
                  <c:v>800</c:v>
                </c:pt>
                <c:pt idx="5">
                  <c:v>700</c:v>
                </c:pt>
                <c:pt idx="6">
                  <c:v>1000</c:v>
                </c:pt>
                <c:pt idx="7">
                  <c:v>200</c:v>
                </c:pt>
                <c:pt idx="8">
                  <c:v>250</c:v>
                </c:pt>
                <c:pt idx="9">
                  <c:v>450</c:v>
                </c:pt>
                <c:pt idx="10">
                  <c:v>750</c:v>
                </c:pt>
                <c:pt idx="11">
                  <c:v>1200</c:v>
                </c:pt>
                <c:pt idx="12">
                  <c:v>650</c:v>
                </c:pt>
                <c:pt idx="13">
                  <c:v>1500</c:v>
                </c:pt>
                <c:pt idx="14">
                  <c:v>350</c:v>
                </c:pt>
                <c:pt idx="15">
                  <c:v>550</c:v>
                </c:pt>
                <c:pt idx="16">
                  <c:v>900</c:v>
                </c:pt>
                <c:pt idx="17">
                  <c:v>1100</c:v>
                </c:pt>
                <c:pt idx="18">
                  <c:v>1300</c:v>
                </c:pt>
                <c:pt idx="19">
                  <c:v>150</c:v>
                </c:pt>
                <c:pt idx="20">
                  <c:v>1400</c:v>
                </c:pt>
                <c:pt idx="21">
                  <c:v>2000</c:v>
                </c:pt>
                <c:pt idx="22">
                  <c:v>1700</c:v>
                </c:pt>
                <c:pt idx="23">
                  <c:v>1800</c:v>
                </c:pt>
                <c:pt idx="24">
                  <c:v>3000</c:v>
                </c:pt>
                <c:pt idx="25">
                  <c:v>1600</c:v>
                </c:pt>
                <c:pt idx="26">
                  <c:v>850</c:v>
                </c:pt>
                <c:pt idx="27">
                  <c:v>100</c:v>
                </c:pt>
                <c:pt idx="28">
                  <c:v>2500</c:v>
                </c:pt>
                <c:pt idx="29">
                  <c:v>2100</c:v>
                </c:pt>
                <c:pt idx="30">
                  <c:v>950</c:v>
                </c:pt>
                <c:pt idx="31">
                  <c:v>1900</c:v>
                </c:pt>
                <c:pt idx="32">
                  <c:v>2200</c:v>
                </c:pt>
                <c:pt idx="33">
                  <c:v>4000</c:v>
                </c:pt>
                <c:pt idx="34">
                  <c:v>3500</c:v>
                </c:pt>
                <c:pt idx="35">
                  <c:v>2800</c:v>
                </c:pt>
                <c:pt idx="36">
                  <c:v>1350</c:v>
                </c:pt>
                <c:pt idx="37">
                  <c:v>180</c:v>
                </c:pt>
                <c:pt idx="38">
                  <c:v>2400</c:v>
                </c:pt>
                <c:pt idx="39">
                  <c:v>3400</c:v>
                </c:pt>
                <c:pt idx="40">
                  <c:v>230</c:v>
                </c:pt>
                <c:pt idx="41">
                  <c:v>40</c:v>
                </c:pt>
                <c:pt idx="42">
                  <c:v>1250</c:v>
                </c:pt>
                <c:pt idx="43">
                  <c:v>4100</c:v>
                </c:pt>
                <c:pt idx="44">
                  <c:v>1450</c:v>
                </c:pt>
                <c:pt idx="45">
                  <c:v>330</c:v>
                </c:pt>
                <c:pt idx="46">
                  <c:v>1050</c:v>
                </c:pt>
                <c:pt idx="47">
                  <c:v>4500</c:v>
                </c:pt>
                <c:pt idx="48">
                  <c:v>120</c:v>
                </c:pt>
                <c:pt idx="49">
                  <c:v>6000</c:v>
                </c:pt>
                <c:pt idx="50">
                  <c:v>3200</c:v>
                </c:pt>
                <c:pt idx="51">
                  <c:v>2700</c:v>
                </c:pt>
                <c:pt idx="52">
                  <c:v>5000</c:v>
                </c:pt>
                <c:pt idx="53">
                  <c:v>1650</c:v>
                </c:pt>
                <c:pt idx="54">
                  <c:v>3700</c:v>
                </c:pt>
                <c:pt idx="55">
                  <c:v>2300</c:v>
                </c:pt>
              </c:strCache>
            </c:strRef>
          </c:cat>
          <c:val>
            <c:numRef>
              <c:f>Sheet2!$B$93:$B$149</c:f>
              <c:numCache>
                <c:formatCode>General</c:formatCode>
                <c:ptCount val="56"/>
                <c:pt idx="0">
                  <c:v>2249</c:v>
                </c:pt>
                <c:pt idx="1">
                  <c:v>2013</c:v>
                </c:pt>
                <c:pt idx="2">
                  <c:v>1841</c:v>
                </c:pt>
                <c:pt idx="3">
                  <c:v>1531</c:v>
                </c:pt>
                <c:pt idx="4">
                  <c:v>1319</c:v>
                </c:pt>
                <c:pt idx="5">
                  <c:v>978</c:v>
                </c:pt>
                <c:pt idx="6">
                  <c:v>938</c:v>
                </c:pt>
                <c:pt idx="7">
                  <c:v>803</c:v>
                </c:pt>
                <c:pt idx="8">
                  <c:v>653</c:v>
                </c:pt>
                <c:pt idx="9">
                  <c:v>645</c:v>
                </c:pt>
                <c:pt idx="10">
                  <c:v>568</c:v>
                </c:pt>
                <c:pt idx="11">
                  <c:v>567</c:v>
                </c:pt>
                <c:pt idx="12">
                  <c:v>552</c:v>
                </c:pt>
                <c:pt idx="13">
                  <c:v>522</c:v>
                </c:pt>
                <c:pt idx="14">
                  <c:v>480</c:v>
                </c:pt>
                <c:pt idx="15">
                  <c:v>385</c:v>
                </c:pt>
                <c:pt idx="16">
                  <c:v>380</c:v>
                </c:pt>
                <c:pt idx="17">
                  <c:v>376</c:v>
                </c:pt>
                <c:pt idx="18">
                  <c:v>331</c:v>
                </c:pt>
                <c:pt idx="19">
                  <c:v>323</c:v>
                </c:pt>
                <c:pt idx="20">
                  <c:v>283</c:v>
                </c:pt>
                <c:pt idx="21">
                  <c:v>226</c:v>
                </c:pt>
                <c:pt idx="22">
                  <c:v>136</c:v>
                </c:pt>
                <c:pt idx="23">
                  <c:v>127</c:v>
                </c:pt>
                <c:pt idx="24">
                  <c:v>126</c:v>
                </c:pt>
                <c:pt idx="25">
                  <c:v>123</c:v>
                </c:pt>
                <c:pt idx="26">
                  <c:v>114</c:v>
                </c:pt>
                <c:pt idx="27">
                  <c:v>112</c:v>
                </c:pt>
                <c:pt idx="28">
                  <c:v>94</c:v>
                </c:pt>
                <c:pt idx="29">
                  <c:v>38</c:v>
                </c:pt>
                <c:pt idx="30">
                  <c:v>36</c:v>
                </c:pt>
                <c:pt idx="31">
                  <c:v>31</c:v>
                </c:pt>
                <c:pt idx="32">
                  <c:v>30</c:v>
                </c:pt>
                <c:pt idx="33">
                  <c:v>24</c:v>
                </c:pt>
                <c:pt idx="34">
                  <c:v>23</c:v>
                </c:pt>
                <c:pt idx="35">
                  <c:v>22</c:v>
                </c:pt>
                <c:pt idx="36">
                  <c:v>18</c:v>
                </c:pt>
                <c:pt idx="37">
                  <c:v>17</c:v>
                </c:pt>
                <c:pt idx="38">
                  <c:v>17</c:v>
                </c:pt>
                <c:pt idx="39">
                  <c:v>13</c:v>
                </c:pt>
                <c:pt idx="40">
                  <c:v>10</c:v>
                </c:pt>
                <c:pt idx="41">
                  <c:v>8</c:v>
                </c:pt>
                <c:pt idx="42">
                  <c:v>8</c:v>
                </c:pt>
                <c:pt idx="43">
                  <c:v>4</c:v>
                </c:pt>
                <c:pt idx="44">
                  <c:v>4</c:v>
                </c:pt>
                <c:pt idx="45">
                  <c:v>4</c:v>
                </c:pt>
                <c:pt idx="46">
                  <c:v>3</c:v>
                </c:pt>
                <c:pt idx="47">
                  <c:v>2</c:v>
                </c:pt>
                <c:pt idx="48">
                  <c:v>2</c:v>
                </c:pt>
                <c:pt idx="49">
                  <c:v>2</c:v>
                </c:pt>
                <c:pt idx="50">
                  <c:v>2</c:v>
                </c:pt>
                <c:pt idx="51">
                  <c:v>1</c:v>
                </c:pt>
                <c:pt idx="52">
                  <c:v>1</c:v>
                </c:pt>
                <c:pt idx="53">
                  <c:v>1</c:v>
                </c:pt>
                <c:pt idx="54">
                  <c:v>1</c:v>
                </c:pt>
                <c:pt idx="55">
                  <c:v>1</c:v>
                </c:pt>
              </c:numCache>
            </c:numRef>
          </c:val>
          <c:shape val="cylinder"/>
          <c:extLst>
            <c:ext xmlns:c16="http://schemas.microsoft.com/office/drawing/2014/chart" uri="{C3380CC4-5D6E-409C-BE32-E72D297353CC}">
              <c16:uniqueId val="{00000000-1945-4B3D-B228-4AA1E39432F5}"/>
            </c:ext>
          </c:extLst>
        </c:ser>
        <c:dLbls>
          <c:showLegendKey val="0"/>
          <c:showVal val="0"/>
          <c:showCatName val="0"/>
          <c:showSerName val="0"/>
          <c:showPercent val="0"/>
          <c:showBubbleSize val="0"/>
        </c:dLbls>
        <c:gapWidth val="20"/>
        <c:gapDepth val="87"/>
        <c:shape val="box"/>
        <c:axId val="694585279"/>
        <c:axId val="694586111"/>
        <c:axId val="0"/>
      </c:bar3DChart>
      <c:catAx>
        <c:axId val="69458527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94586111"/>
        <c:crosses val="autoZero"/>
        <c:auto val="1"/>
        <c:lblAlgn val="ctr"/>
        <c:lblOffset val="100"/>
        <c:noMultiLvlLbl val="0"/>
      </c:catAx>
      <c:valAx>
        <c:axId val="69458611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94585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2BB-42B5-B5AF-C7AEBE40FCC4}"/>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2BB-42B5-B5AF-C7AEBE40FCC4}"/>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2BB-42B5-B5AF-C7AEBE40FCC4}"/>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72BB-42B5-B5AF-C7AEBE40FCC4}"/>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72BB-42B5-B5AF-C7AEBE40FCC4}"/>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72BB-42B5-B5AF-C7AEBE40FCC4}"/>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72BB-42B5-B5AF-C7AEBE40FCC4}"/>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72BB-42B5-B5AF-C7AEBE40FCC4}"/>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72BB-42B5-B5AF-C7AEBE40FCC4}"/>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72BB-42B5-B5AF-C7AEBE40FCC4}"/>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72BB-42B5-B5AF-C7AEBE40FCC4}"/>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72BB-42B5-B5AF-C7AEBE40FCC4}"/>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72BB-42B5-B5AF-C7AEBE40FCC4}"/>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72BB-42B5-B5AF-C7AEBE40FCC4}"/>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72BB-42B5-B5AF-C7AEBE40FCC4}"/>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72BB-42B5-B5AF-C7AEBE40FCC4}"/>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8-72BB-42B5-B5AF-C7AEBE40FCC4}"/>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72BB-42B5-B5AF-C7AEBE40FCC4}"/>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A-72BB-42B5-B5AF-C7AEBE40FCC4}"/>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72BB-42B5-B5AF-C7AEBE40FCC4}"/>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North Indian</c:v>
                </c:pt>
                <c:pt idx="1">
                  <c:v>North Indian, Chinese</c:v>
                </c:pt>
                <c:pt idx="2">
                  <c:v>South Indian</c:v>
                </c:pt>
                <c:pt idx="3">
                  <c:v>Cafe</c:v>
                </c:pt>
                <c:pt idx="4">
                  <c:v>South Indian, North Indian, Chinese</c:v>
                </c:pt>
                <c:pt idx="5">
                  <c:v>Ice Cream, Desserts</c:v>
                </c:pt>
                <c:pt idx="6">
                  <c:v>Desserts, Beverages</c:v>
                </c:pt>
                <c:pt idx="7">
                  <c:v>Bakery, Desserts</c:v>
                </c:pt>
                <c:pt idx="8">
                  <c:v>Chinese</c:v>
                </c:pt>
                <c:pt idx="9">
                  <c:v>Desserts</c:v>
                </c:pt>
              </c:strCache>
            </c:strRef>
          </c:cat>
          <c:val>
            <c:numRef>
              <c:f>Sheet1!$B$2:$B$11</c:f>
              <c:numCache>
                <c:formatCode>General</c:formatCode>
                <c:ptCount val="10"/>
                <c:pt idx="0">
                  <c:v>957</c:v>
                </c:pt>
                <c:pt idx="1">
                  <c:v>659</c:v>
                </c:pt>
                <c:pt idx="2">
                  <c:v>325</c:v>
                </c:pt>
                <c:pt idx="3">
                  <c:v>243</c:v>
                </c:pt>
                <c:pt idx="4">
                  <c:v>227</c:v>
                </c:pt>
                <c:pt idx="5">
                  <c:v>208</c:v>
                </c:pt>
                <c:pt idx="6">
                  <c:v>198</c:v>
                </c:pt>
                <c:pt idx="7">
                  <c:v>191</c:v>
                </c:pt>
                <c:pt idx="8">
                  <c:v>179</c:v>
                </c:pt>
                <c:pt idx="9">
                  <c:v>168</c:v>
                </c:pt>
              </c:numCache>
            </c:numRef>
          </c:val>
          <c:extLst>
            <c:ext xmlns:c16="http://schemas.microsoft.com/office/drawing/2014/chart" uri="{C3380CC4-5D6E-409C-BE32-E72D297353CC}">
              <c16:uniqueId val="{00000000-72BB-42B5-B5AF-C7AEBE40FCC4}"/>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5249557685734798"/>
          <c:y val="4.3795145392663694E-2"/>
          <c:w val="0.49054323273556022"/>
          <c:h val="0.86753321456847765"/>
        </c:manualLayout>
      </c:layout>
      <c:barChart>
        <c:barDir val="bar"/>
        <c:grouping val="clustered"/>
        <c:varyColors val="0"/>
        <c:ser>
          <c:idx val="0"/>
          <c:order val="0"/>
          <c:tx>
            <c:strRef>
              <c:f>Sheet1!$B$1</c:f>
              <c:strCache>
                <c:ptCount val="1"/>
              </c:strCache>
            </c:strRef>
          </c:tx>
          <c:spPr>
            <a:gradFill>
              <a:gsLst>
                <a:gs pos="0">
                  <a:srgbClr val="FFFF00"/>
                </a:gs>
                <a:gs pos="46000">
                  <a:srgbClr val="92D050"/>
                </a:gs>
                <a:gs pos="95000">
                  <a:srgbClr val="00B0F0"/>
                </a:gs>
              </a:gsLst>
              <a:lin ang="2700000" scaled="0"/>
            </a:gradFill>
            <a:ln>
              <a:noFill/>
            </a:ln>
            <a:effectLst/>
          </c:spPr>
          <c:invertIfNegative val="0"/>
          <c:cat>
            <c:strRef>
              <c:f>Sheet1!$A$2:$A$52</c:f>
              <c:strCache>
                <c:ptCount val="51"/>
                <c:pt idx="0">
                  <c:v>Byg Brewski Brewing Company</c:v>
                </c:pt>
                <c:pt idx="1">
                  <c:v>SantÃƒÂƒÃ‚ÂƒÃƒÂ‚Ã‚ÂƒÃƒÂƒÃ‚Â‚ÃƒÂ‚Ã‚ÂƒÃƒÂƒÃ‚ÂƒÃƒÂ‚Ã‚Â‚ÃƒÂƒÃ‚Â‚ÃƒÂ‚Ã‚ÂƒÃƒÂƒÃ‚ÂƒÃƒÂ‚Ã‚ÂƒÃƒÂƒÃ‚Â‚ÃƒÂ‚Ã‚Â‚ÃƒÂƒÃ‚ÂƒÃƒÂ‚Ã‚Â‚ÃƒÂƒÃ‚Â‚ÃƒÂ‚Ã‚Â© Spa Cuisine</c:v>
                </c:pt>
                <c:pt idx="2">
                  <c:v>Asia Kitchen By Mainland China</c:v>
                </c:pt>
                <c:pt idx="3">
                  <c:v>Belgian Waffle Factory</c:v>
                </c:pt>
                <c:pt idx="4">
                  <c:v>Punjab Grill</c:v>
                </c:pt>
                <c:pt idx="5">
                  <c:v>O.G. Variar &amp; Sons</c:v>
                </c:pt>
                <c:pt idx="6">
                  <c:v>Biergarten</c:v>
                </c:pt>
                <c:pt idx="7">
                  <c:v>The Black Pearl</c:v>
                </c:pt>
                <c:pt idx="8">
                  <c:v>AB's - Absolute Barbecues</c:v>
                </c:pt>
                <c:pt idx="9">
                  <c:v>Taaza Thindi</c:v>
                </c:pt>
                <c:pt idx="10">
                  <c:v>The Big Barbeque</c:v>
                </c:pt>
                <c:pt idx="11">
                  <c:v>Flechazo</c:v>
                </c:pt>
                <c:pt idx="12">
                  <c:v>Communiti</c:v>
                </c:pt>
                <c:pt idx="13">
                  <c:v>House Of Commons</c:v>
                </c:pt>
                <c:pt idx="14">
                  <c:v>TBC Sky Lounge</c:v>
                </c:pt>
                <c:pt idx="15">
                  <c:v>Maziga</c:v>
                </c:pt>
                <c:pt idx="16">
                  <c:v>Big Pitcher</c:v>
                </c:pt>
                <c:pt idx="17">
                  <c:v>ECHOES Koramangala</c:v>
                </c:pt>
                <c:pt idx="18">
                  <c:v>Toit</c:v>
                </c:pt>
                <c:pt idx="19">
                  <c:v>Opus Food Stories</c:v>
                </c:pt>
                <c:pt idx="20">
                  <c:v>Lot Like Crepes</c:v>
                </c:pt>
                <c:pt idx="21">
                  <c:v>The Blue Wagon - Kitchen</c:v>
                </c:pt>
                <c:pt idx="22">
                  <c:v>Rim Naam - The Oberoi</c:v>
                </c:pt>
                <c:pt idx="23">
                  <c:v>Koramangala Social</c:v>
                </c:pt>
                <c:pt idx="24">
                  <c:v>The Pancake Story</c:v>
                </c:pt>
                <c:pt idx="25">
                  <c:v>Oota Bangalore</c:v>
                </c:pt>
                <c:pt idx="26">
                  <c:v>Dock Frost'd</c:v>
                </c:pt>
                <c:pt idx="27">
                  <c:v>Smoke House Deli</c:v>
                </c:pt>
                <c:pt idx="28">
                  <c:v>Caperberry</c:v>
                </c:pt>
                <c:pt idx="29">
                  <c:v>Kurtoskalacs</c:v>
                </c:pt>
                <c:pt idx="30">
                  <c:v>Baar Union</c:v>
                </c:pt>
                <c:pt idx="31">
                  <c:v>Truffles</c:v>
                </c:pt>
                <c:pt idx="32">
                  <c:v>The Fatty Bao - Asian Gastro Bar</c:v>
                </c:pt>
                <c:pt idx="33">
                  <c:v>The Boozy Griffin</c:v>
                </c:pt>
                <c:pt idx="34">
                  <c:v>Hunger Camp</c:v>
                </c:pt>
                <c:pt idx="35">
                  <c:v>The Hole in the Wall Cafe</c:v>
                </c:pt>
                <c:pt idx="36">
                  <c:v>Sea Lions BBQ &amp; Grills</c:v>
                </c:pt>
                <c:pt idx="37">
                  <c:v>Toast &amp; Tonic</c:v>
                </c:pt>
                <c:pt idx="38">
                  <c:v>Sea Rock</c:v>
                </c:pt>
                <c:pt idx="39">
                  <c:v>MISU</c:v>
                </c:pt>
                <c:pt idx="40">
                  <c:v>Yauatcha</c:v>
                </c:pt>
                <c:pt idx="41">
                  <c:v>1131 Bar + Kitchen</c:v>
                </c:pt>
                <c:pt idx="42">
                  <c:v>Mugful Of Stories</c:v>
                </c:pt>
                <c:pt idx="43">
                  <c:v>Chianti</c:v>
                </c:pt>
                <c:pt idx="44">
                  <c:v>Hammered</c:v>
                </c:pt>
                <c:pt idx="45">
                  <c:v>Galito's</c:v>
                </c:pt>
                <c:pt idx="46">
                  <c:v>The Terrace at Gilly's Redefined</c:v>
                </c:pt>
                <c:pt idx="47">
                  <c:v>Chili's American Grill &amp; Bar</c:v>
                </c:pt>
                <c:pt idx="48">
                  <c:v>The Reservoire</c:v>
                </c:pt>
                <c:pt idx="49">
                  <c:v>Fenny's Lounge And Kitchen</c:v>
                </c:pt>
                <c:pt idx="50">
                  <c:v>Roots</c:v>
                </c:pt>
              </c:strCache>
            </c:strRef>
          </c:cat>
          <c:val>
            <c:numRef>
              <c:f>Sheet1!$B$2:$B$52</c:f>
              <c:numCache>
                <c:formatCode>0.00</c:formatCode>
                <c:ptCount val="51"/>
                <c:pt idx="0">
                  <c:v>4.9000000000000004</c:v>
                </c:pt>
                <c:pt idx="1">
                  <c:v>4.9000000000000004</c:v>
                </c:pt>
                <c:pt idx="2">
                  <c:v>4.9000000000000004</c:v>
                </c:pt>
                <c:pt idx="3">
                  <c:v>4.8666666666666671</c:v>
                </c:pt>
                <c:pt idx="4">
                  <c:v>4.8499999999999996</c:v>
                </c:pt>
                <c:pt idx="5">
                  <c:v>4.8</c:v>
                </c:pt>
                <c:pt idx="6">
                  <c:v>4.8</c:v>
                </c:pt>
                <c:pt idx="7">
                  <c:v>4.7333333333333334</c:v>
                </c:pt>
                <c:pt idx="8">
                  <c:v>4.72</c:v>
                </c:pt>
                <c:pt idx="9">
                  <c:v>4.7</c:v>
                </c:pt>
                <c:pt idx="10">
                  <c:v>4.7</c:v>
                </c:pt>
                <c:pt idx="11">
                  <c:v>4.7</c:v>
                </c:pt>
                <c:pt idx="12">
                  <c:v>4.7</c:v>
                </c:pt>
                <c:pt idx="13">
                  <c:v>4.7</c:v>
                </c:pt>
                <c:pt idx="14">
                  <c:v>4.7</c:v>
                </c:pt>
                <c:pt idx="15">
                  <c:v>4.7</c:v>
                </c:pt>
                <c:pt idx="16">
                  <c:v>4.7</c:v>
                </c:pt>
                <c:pt idx="17">
                  <c:v>4.7</c:v>
                </c:pt>
                <c:pt idx="18">
                  <c:v>4.7</c:v>
                </c:pt>
                <c:pt idx="19">
                  <c:v>4.62</c:v>
                </c:pt>
                <c:pt idx="20">
                  <c:v>4.6166666666666654</c:v>
                </c:pt>
                <c:pt idx="21">
                  <c:v>4.6000000000000005</c:v>
                </c:pt>
                <c:pt idx="22">
                  <c:v>4.6000000000000005</c:v>
                </c:pt>
                <c:pt idx="23">
                  <c:v>4.5999999999999996</c:v>
                </c:pt>
                <c:pt idx="24">
                  <c:v>4.5999999999999996</c:v>
                </c:pt>
                <c:pt idx="25">
                  <c:v>4.5999999999999996</c:v>
                </c:pt>
                <c:pt idx="26">
                  <c:v>4.5999999999999996</c:v>
                </c:pt>
                <c:pt idx="27">
                  <c:v>4.5999999999999996</c:v>
                </c:pt>
                <c:pt idx="28">
                  <c:v>4.5999999999999996</c:v>
                </c:pt>
                <c:pt idx="29">
                  <c:v>4.5999999999999996</c:v>
                </c:pt>
                <c:pt idx="30">
                  <c:v>4.5999999999999996</c:v>
                </c:pt>
                <c:pt idx="31">
                  <c:v>4.5999999999999996</c:v>
                </c:pt>
                <c:pt idx="32">
                  <c:v>4.5999999999999996</c:v>
                </c:pt>
                <c:pt idx="33">
                  <c:v>4.5999999999999996</c:v>
                </c:pt>
                <c:pt idx="34">
                  <c:v>4.5999999999999996</c:v>
                </c:pt>
                <c:pt idx="35">
                  <c:v>4.5999999999999996</c:v>
                </c:pt>
                <c:pt idx="36">
                  <c:v>4.5999999999999996</c:v>
                </c:pt>
                <c:pt idx="37">
                  <c:v>4.5999999999999996</c:v>
                </c:pt>
                <c:pt idx="38">
                  <c:v>4.5999999999999996</c:v>
                </c:pt>
                <c:pt idx="39">
                  <c:v>4.5999999999999996</c:v>
                </c:pt>
                <c:pt idx="40">
                  <c:v>4.5999999999999996</c:v>
                </c:pt>
                <c:pt idx="41">
                  <c:v>4.5999999999999996</c:v>
                </c:pt>
                <c:pt idx="42">
                  <c:v>4.5999999999999996</c:v>
                </c:pt>
                <c:pt idx="43">
                  <c:v>4.5666666666666673</c:v>
                </c:pt>
                <c:pt idx="44">
                  <c:v>4.5666666666666664</c:v>
                </c:pt>
                <c:pt idx="45">
                  <c:v>4.5666666666666664</c:v>
                </c:pt>
                <c:pt idx="46">
                  <c:v>4.5666666666666664</c:v>
                </c:pt>
                <c:pt idx="47">
                  <c:v>4.5599999999999996</c:v>
                </c:pt>
                <c:pt idx="48">
                  <c:v>4.55</c:v>
                </c:pt>
                <c:pt idx="49">
                  <c:v>4.5250000000000004</c:v>
                </c:pt>
                <c:pt idx="50">
                  <c:v>4.5250000000000004</c:v>
                </c:pt>
              </c:numCache>
            </c:numRef>
          </c:val>
          <c:extLst>
            <c:ext xmlns:c16="http://schemas.microsoft.com/office/drawing/2014/chart" uri="{C3380CC4-5D6E-409C-BE32-E72D297353CC}">
              <c16:uniqueId val="{00000000-0009-48F9-89FF-53AB82E72286}"/>
            </c:ext>
          </c:extLst>
        </c:ser>
        <c:dLbls>
          <c:showLegendKey val="0"/>
          <c:showVal val="0"/>
          <c:showCatName val="0"/>
          <c:showSerName val="0"/>
          <c:showPercent val="0"/>
          <c:showBubbleSize val="0"/>
        </c:dLbls>
        <c:gapWidth val="40"/>
        <c:overlap val="-20"/>
        <c:axId val="1845135616"/>
        <c:axId val="1845136864"/>
      </c:barChart>
      <c:catAx>
        <c:axId val="18451356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5136864"/>
        <c:crosses val="autoZero"/>
        <c:auto val="1"/>
        <c:lblAlgn val="ctr"/>
        <c:lblOffset val="100"/>
        <c:noMultiLvlLbl val="0"/>
      </c:catAx>
      <c:valAx>
        <c:axId val="1845136864"/>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5135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pPr/>
              <a:t>‹#›</a:t>
            </a:fld>
            <a:endParaRPr lang="en-US" dirty="0"/>
          </a:p>
        </p:txBody>
      </p:sp>
      <p:sp>
        <p:nvSpPr>
          <p:cNvPr id="11" name="Rectangle 10">
            <a:extLst>
              <a:ext uri="{FF2B5EF4-FFF2-40B4-BE49-F238E27FC236}">
                <a16:creationId xmlns:a16="http://schemas.microsoft.com/office/drawing/2014/main" id="{5A4D71DE-D8DE-4A4B-B34E-1F4A5C1092FC}"/>
              </a:ext>
            </a:extLst>
          </p:cNvPr>
          <p:cNvSpPr/>
          <p:nvPr userDrawn="1"/>
        </p:nvSpPr>
        <p:spPr bwMode="ltGray">
          <a:xfrm>
            <a:off x="0" y="2615149"/>
            <a:ext cx="8952370" cy="162770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266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6336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940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57836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59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369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3740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133925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73ED0CC-082F-4160-86E5-0D6041F12778}" type="datetime1">
              <a:rPr lang="en-US" smtClean="0"/>
              <a:t>5/16/2021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8331499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31243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3668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65021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5/16/2021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38813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235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68812DA-F765-4142-A6A3-A8ED7235E082}" type="datetime1">
              <a:rPr lang="en-US" smtClean="0"/>
              <a:t>5/16/2021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1607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59746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585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5/16/2021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49446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5.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5.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FilmGrain/>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B46792-2AC9-493A-8D59-63D7D2FD1C0A}"/>
              </a:ext>
            </a:extLst>
          </p:cNvPr>
          <p:cNvPicPr>
            <a:picLocks noChangeAspect="1"/>
          </p:cNvPicPr>
          <p:nvPr/>
        </p:nvPicPr>
        <p:blipFill>
          <a:blip r:embed="rId6"/>
          <a:stretch>
            <a:fillRect/>
          </a:stretch>
        </p:blipFill>
        <p:spPr>
          <a:xfrm>
            <a:off x="0" y="165066"/>
            <a:ext cx="7277002" cy="4248340"/>
          </a:xfrm>
          <a:prstGeom prst="ellipse">
            <a:avLst/>
          </a:prstGeom>
          <a:ln>
            <a:noFill/>
          </a:ln>
          <a:effectLst>
            <a:softEdge rad="112500"/>
          </a:effectLst>
        </p:spPr>
      </p:pic>
      <p:sp>
        <p:nvSpPr>
          <p:cNvPr id="4" name="Rectangle: Diagonal Corners Rounded 3">
            <a:extLst>
              <a:ext uri="{FF2B5EF4-FFF2-40B4-BE49-F238E27FC236}">
                <a16:creationId xmlns:a16="http://schemas.microsoft.com/office/drawing/2014/main" id="{BA961FFC-E3CC-4C01-9565-1E9426E5F8A9}"/>
              </a:ext>
            </a:extLst>
          </p:cNvPr>
          <p:cNvSpPr/>
          <p:nvPr/>
        </p:nvSpPr>
        <p:spPr>
          <a:xfrm>
            <a:off x="7677998" y="1985186"/>
            <a:ext cx="4514002" cy="3167109"/>
          </a:xfrm>
          <a:prstGeom prst="round2Diag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939106" y="1547898"/>
            <a:ext cx="3485073" cy="2420504"/>
          </a:xfrm>
        </p:spPr>
        <p:txBody>
          <a:bodyPr>
            <a:normAutofit/>
          </a:bodyPr>
          <a:lstStyle/>
          <a:p>
            <a:pPr algn="l"/>
            <a:r>
              <a:rPr lang="en-US" sz="4000" b="1" dirty="0">
                <a:solidFill>
                  <a:schemeClr val="bg1"/>
                </a:solidFill>
                <a:latin typeface="Californian FB" panose="0207040306080B030204" pitchFamily="18" charset="0"/>
              </a:rPr>
              <a:t>Zomato, Bangalore Data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939107" y="3900134"/>
            <a:ext cx="3485072" cy="1026544"/>
          </a:xfrm>
        </p:spPr>
        <p:txBody>
          <a:bodyPr>
            <a:normAutofit/>
          </a:bodyPr>
          <a:lstStyle/>
          <a:p>
            <a:pPr algn="l"/>
            <a:r>
              <a:rPr lang="en-US" b="0" i="0" dirty="0">
                <a:solidFill>
                  <a:srgbClr val="757575"/>
                </a:solidFill>
                <a:effectLst/>
                <a:latin typeface="Sitka Subheading" panose="02000505000000020004" pitchFamily="2" charset="0"/>
              </a:rPr>
              <a:t>What and where to eat in Bangalore….</a:t>
            </a:r>
          </a:p>
        </p:txBody>
      </p:sp>
      <p:pic>
        <p:nvPicPr>
          <p:cNvPr id="5" name="hope_z16jCrB_">
            <a:hlinkClick r:id="" action="ppaction://media"/>
            <a:extLst>
              <a:ext uri="{FF2B5EF4-FFF2-40B4-BE49-F238E27FC236}">
                <a16:creationId xmlns:a16="http://schemas.microsoft.com/office/drawing/2014/main" id="{2307BFEF-2E24-4F8B-84C0-2EAF84EEB5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pic>
        <p:nvPicPr>
          <p:cNvPr id="6" name="hope_z16jCrB_">
            <a:hlinkClick r:id="" action="ppaction://media"/>
            <a:extLst>
              <a:ext uri="{FF2B5EF4-FFF2-40B4-BE49-F238E27FC236}">
                <a16:creationId xmlns:a16="http://schemas.microsoft.com/office/drawing/2014/main" id="{EC3517E2-EF5E-4E45-8376-65C1BF0852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03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numSld="999" showWhenStopped="0">
                <p:cTn id="12"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664E-3687-416D-9213-A72325212593}"/>
              </a:ext>
            </a:extLst>
          </p:cNvPr>
          <p:cNvSpPr>
            <a:spLocks noGrp="1"/>
          </p:cNvSpPr>
          <p:nvPr>
            <p:ph type="title"/>
          </p:nvPr>
        </p:nvSpPr>
        <p:spPr/>
        <p:txBody>
          <a:bodyPr>
            <a:normAutofit/>
          </a:bodyPr>
          <a:lstStyle/>
          <a:p>
            <a:r>
              <a:rPr lang="en-US" sz="3200" b="1" dirty="0">
                <a:latin typeface="Californian FB" panose="0207040306080B030204" pitchFamily="18" charset="0"/>
              </a:rPr>
              <a:t>Top 10 types of restaurant which have the highest no. of restaurant</a:t>
            </a:r>
            <a:endParaRPr lang="en-IN" sz="3200" b="1" dirty="0">
              <a:latin typeface="Californian FB" panose="0207040306080B030204" pitchFamily="18" charset="0"/>
            </a:endParaRPr>
          </a:p>
        </p:txBody>
      </p:sp>
      <p:graphicFrame>
        <p:nvGraphicFramePr>
          <p:cNvPr id="12" name="Content Placeholder 11">
            <a:extLst>
              <a:ext uri="{FF2B5EF4-FFF2-40B4-BE49-F238E27FC236}">
                <a16:creationId xmlns:a16="http://schemas.microsoft.com/office/drawing/2014/main" id="{C4588833-3D4E-493E-93CC-D471E15DCCF5}"/>
              </a:ext>
            </a:extLst>
          </p:cNvPr>
          <p:cNvGraphicFramePr>
            <a:graphicFrameLocks noGrp="1"/>
          </p:cNvGraphicFramePr>
          <p:nvPr>
            <p:ph idx="1"/>
            <p:extLst>
              <p:ext uri="{D42A27DB-BD31-4B8C-83A1-F6EECF244321}">
                <p14:modId xmlns:p14="http://schemas.microsoft.com/office/powerpoint/2010/main" val="3612142135"/>
              </p:ext>
            </p:extLst>
          </p:nvPr>
        </p:nvGraphicFramePr>
        <p:xfrm>
          <a:off x="4686300" y="2336800"/>
          <a:ext cx="6934200" cy="420687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0BA5E2E8-30FC-4E08-8D64-B81C561E384A}"/>
              </a:ext>
            </a:extLst>
          </p:cNvPr>
          <p:cNvSpPr>
            <a:spLocks noGrp="1"/>
          </p:cNvSpPr>
          <p:nvPr>
            <p:ph type="body" sz="half" idx="2"/>
          </p:nvPr>
        </p:nvSpPr>
        <p:spPr>
          <a:xfrm>
            <a:off x="680322" y="2336872"/>
            <a:ext cx="3790078" cy="4082978"/>
          </a:xfrm>
        </p:spPr>
        <p:txBody>
          <a:bodyPr>
            <a:normAutofit/>
          </a:bodyPr>
          <a:lstStyle/>
          <a:p>
            <a:pPr marL="342900" indent="-342900">
              <a:buFont typeface="Wingdings" panose="05000000000000000000" pitchFamily="2" charset="2"/>
              <a:buChar char="Ø"/>
            </a:pPr>
            <a:r>
              <a:rPr lang="en-US" sz="2000" dirty="0"/>
              <a:t>We see that, the most number of restaurants are of the type </a:t>
            </a:r>
            <a:r>
              <a:rPr lang="en-US" sz="2000" i="1" dirty="0">
                <a:solidFill>
                  <a:schemeClr val="accent5">
                    <a:lumMod val="60000"/>
                    <a:lumOff val="40000"/>
                  </a:schemeClr>
                </a:solidFill>
              </a:rPr>
              <a:t>Casual Dining</a:t>
            </a:r>
            <a:r>
              <a:rPr lang="en-US" sz="2000" dirty="0"/>
              <a:t>.</a:t>
            </a:r>
          </a:p>
          <a:p>
            <a:pPr marL="342900" indent="-342900">
              <a:buFont typeface="Wingdings" panose="05000000000000000000" pitchFamily="2" charset="2"/>
              <a:buChar char="Ø"/>
            </a:pPr>
            <a:r>
              <a:rPr lang="en-US" sz="2000" dirty="0"/>
              <a:t>From the given plot it is clear that people at Bangalore prefer ‘casual dining’ and ‘quick bites’ more often</a:t>
            </a:r>
          </a:p>
          <a:p>
            <a:pPr marL="342900" indent="-342900">
              <a:buFont typeface="Wingdings" panose="05000000000000000000" pitchFamily="2" charset="2"/>
              <a:buChar char="Ø"/>
            </a:pPr>
            <a:r>
              <a:rPr lang="en-US" sz="2000" dirty="0"/>
              <a:t>Followed by café and Dessert </a:t>
            </a:r>
            <a:r>
              <a:rPr lang="en-US" sz="2000" dirty="0" err="1"/>
              <a:t>parlour</a:t>
            </a:r>
            <a:r>
              <a:rPr lang="en-US" sz="2000" dirty="0"/>
              <a:t>. </a:t>
            </a:r>
            <a:endParaRPr lang="en-IN" sz="2000" dirty="0"/>
          </a:p>
        </p:txBody>
      </p:sp>
    </p:spTree>
    <p:extLst>
      <p:ext uri="{BB962C8B-B14F-4D97-AF65-F5344CB8AC3E}">
        <p14:creationId xmlns:p14="http://schemas.microsoft.com/office/powerpoint/2010/main" val="160485252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6046-36B5-44EC-8223-012D264B42B3}"/>
              </a:ext>
            </a:extLst>
          </p:cNvPr>
          <p:cNvSpPr>
            <a:spLocks noGrp="1"/>
          </p:cNvSpPr>
          <p:nvPr>
            <p:ph type="title"/>
          </p:nvPr>
        </p:nvSpPr>
        <p:spPr/>
        <p:txBody>
          <a:bodyPr>
            <a:normAutofit/>
          </a:bodyPr>
          <a:lstStyle/>
          <a:p>
            <a:r>
              <a:rPr lang="en-US" sz="3200" b="1" dirty="0">
                <a:latin typeface="Californian FB" panose="0207040306080B030204" pitchFamily="18" charset="0"/>
              </a:rPr>
              <a:t>10 types which have the least number of restaurants</a:t>
            </a:r>
            <a:endParaRPr lang="en-IN" sz="3200"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88DAA92E-738E-46F7-AE38-367B28729284}"/>
              </a:ext>
            </a:extLst>
          </p:cNvPr>
          <p:cNvGraphicFramePr>
            <a:graphicFrameLocks noGrp="1"/>
          </p:cNvGraphicFramePr>
          <p:nvPr>
            <p:ph idx="1"/>
            <p:extLst>
              <p:ext uri="{D42A27DB-BD31-4B8C-83A1-F6EECF244321}">
                <p14:modId xmlns:p14="http://schemas.microsoft.com/office/powerpoint/2010/main" val="2373364478"/>
              </p:ext>
            </p:extLst>
          </p:nvPr>
        </p:nvGraphicFramePr>
        <p:xfrm>
          <a:off x="5295900" y="2336800"/>
          <a:ext cx="6381750" cy="407352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547AFD35-EC8C-424A-B9BA-9F41F7704031}"/>
              </a:ext>
            </a:extLst>
          </p:cNvPr>
          <p:cNvSpPr>
            <a:spLocks noGrp="1"/>
          </p:cNvSpPr>
          <p:nvPr>
            <p:ph type="body" sz="half" idx="2"/>
          </p:nvPr>
        </p:nvSpPr>
        <p:spPr/>
        <p:txBody>
          <a:bodyPr/>
          <a:lstStyle/>
          <a:p>
            <a:pPr marL="285750" indent="-285750">
              <a:buFont typeface="Wingdings" panose="05000000000000000000" pitchFamily="2" charset="2"/>
              <a:buChar char="Ø"/>
            </a:pPr>
            <a:r>
              <a:rPr lang="en-US" sz="2000" dirty="0"/>
              <a:t>Here, we see that there is only one restaurant of type ‘</a:t>
            </a:r>
            <a:r>
              <a:rPr lang="en-US" sz="2000" dirty="0" err="1"/>
              <a:t>Dhaba</a:t>
            </a:r>
            <a:r>
              <a:rPr lang="en-US" sz="2000" dirty="0"/>
              <a:t>’ followed by ‘food court, casual dining’. </a:t>
            </a:r>
          </a:p>
          <a:p>
            <a:pPr marL="285750" indent="-285750">
              <a:buFont typeface="Wingdings" panose="05000000000000000000" pitchFamily="2" charset="2"/>
              <a:buChar char="Ø"/>
            </a:pPr>
            <a:r>
              <a:rPr lang="en-US" sz="2000" dirty="0"/>
              <a:t>There are also very few bar, microbrewery, club and lounge in the city of Bangalore.</a:t>
            </a:r>
          </a:p>
          <a:p>
            <a:endParaRPr lang="en-IN" dirty="0"/>
          </a:p>
        </p:txBody>
      </p:sp>
    </p:spTree>
    <p:extLst>
      <p:ext uri="{BB962C8B-B14F-4D97-AF65-F5344CB8AC3E}">
        <p14:creationId xmlns:p14="http://schemas.microsoft.com/office/powerpoint/2010/main" val="114238170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4B27-91E3-4814-93D5-8723D1270ECA}"/>
              </a:ext>
            </a:extLst>
          </p:cNvPr>
          <p:cNvSpPr>
            <a:spLocks noGrp="1"/>
          </p:cNvSpPr>
          <p:nvPr>
            <p:ph type="title"/>
          </p:nvPr>
        </p:nvSpPr>
        <p:spPr/>
        <p:txBody>
          <a:bodyPr>
            <a:normAutofit/>
          </a:bodyPr>
          <a:lstStyle/>
          <a:p>
            <a:r>
              <a:rPr lang="en-US" sz="3200" b="1" dirty="0">
                <a:latin typeface="Californian FB" panose="0207040306080B030204" pitchFamily="18" charset="0"/>
              </a:rPr>
              <a:t>Number of restaurants for different average costs</a:t>
            </a:r>
            <a:endParaRPr lang="en-IN" sz="3200"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11A499FF-C3C3-47A6-8A74-57880C4B1E4E}"/>
              </a:ext>
            </a:extLst>
          </p:cNvPr>
          <p:cNvGraphicFramePr>
            <a:graphicFrameLocks noGrp="1"/>
          </p:cNvGraphicFramePr>
          <p:nvPr>
            <p:ph idx="1"/>
            <p:extLst>
              <p:ext uri="{D42A27DB-BD31-4B8C-83A1-F6EECF244321}">
                <p14:modId xmlns:p14="http://schemas.microsoft.com/office/powerpoint/2010/main" val="2452010182"/>
              </p:ext>
            </p:extLst>
          </p:nvPr>
        </p:nvGraphicFramePr>
        <p:xfrm>
          <a:off x="4686299" y="2336800"/>
          <a:ext cx="7286626" cy="4216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1374C131-A594-496D-8261-6771846BFC93}"/>
              </a:ext>
            </a:extLst>
          </p:cNvPr>
          <p:cNvSpPr>
            <a:spLocks noGrp="1"/>
          </p:cNvSpPr>
          <p:nvPr>
            <p:ph type="body" sz="half" idx="2"/>
          </p:nvPr>
        </p:nvSpPr>
        <p:spPr>
          <a:xfrm>
            <a:off x="680322" y="2336872"/>
            <a:ext cx="3790078" cy="4010765"/>
          </a:xfrm>
        </p:spPr>
        <p:txBody>
          <a:bodyPr>
            <a:noAutofit/>
          </a:bodyPr>
          <a:lstStyle/>
          <a:p>
            <a:pPr marL="285750" indent="-285750">
              <a:buFont typeface="Wingdings" panose="05000000000000000000" pitchFamily="2" charset="2"/>
              <a:buChar char="Ø"/>
            </a:pPr>
            <a:r>
              <a:rPr lang="en-US" sz="2000" dirty="0"/>
              <a:t>We see that the majority of restaurants in Bangalore have the average cost(for two) 400, followed by 600 and 800.</a:t>
            </a:r>
          </a:p>
          <a:p>
            <a:pPr marL="285750" indent="-285750">
              <a:buFont typeface="Wingdings" panose="05000000000000000000" pitchFamily="2" charset="2"/>
              <a:buChar char="Ø"/>
            </a:pPr>
            <a:r>
              <a:rPr lang="en-US" sz="2000" dirty="0"/>
              <a:t>This means that the competition is very high as far as the less costly restaurants are considered.</a:t>
            </a:r>
          </a:p>
          <a:p>
            <a:pPr marL="285750" indent="-285750">
              <a:buFont typeface="Wingdings" panose="05000000000000000000" pitchFamily="2" charset="2"/>
              <a:buChar char="Ø"/>
            </a:pPr>
            <a:r>
              <a:rPr lang="en-US" sz="2000" dirty="0"/>
              <a:t>The expensive ones in the range of 3000 to 5000 are very few in numbers.</a:t>
            </a:r>
            <a:endParaRPr lang="en-IN" sz="2000" dirty="0"/>
          </a:p>
        </p:txBody>
      </p:sp>
    </p:spTree>
    <p:extLst>
      <p:ext uri="{BB962C8B-B14F-4D97-AF65-F5344CB8AC3E}">
        <p14:creationId xmlns:p14="http://schemas.microsoft.com/office/powerpoint/2010/main" val="32847280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B131-DCFD-418B-86D1-4E3FEB33FBF1}"/>
              </a:ext>
            </a:extLst>
          </p:cNvPr>
          <p:cNvSpPr>
            <a:spLocks noGrp="1"/>
          </p:cNvSpPr>
          <p:nvPr>
            <p:ph type="title"/>
          </p:nvPr>
        </p:nvSpPr>
        <p:spPr/>
        <p:txBody>
          <a:bodyPr>
            <a:normAutofit/>
          </a:bodyPr>
          <a:lstStyle/>
          <a:p>
            <a:r>
              <a:rPr lang="en-US" sz="3200" b="1" dirty="0">
                <a:latin typeface="Californian FB" panose="0207040306080B030204" pitchFamily="18" charset="0"/>
              </a:rPr>
              <a:t>Top 10 cuisines that are offered by the maximum number of restaurants.</a:t>
            </a:r>
            <a:endParaRPr lang="en-IN" sz="3200"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A5033972-2548-4055-95F7-7FCF93D7A691}"/>
              </a:ext>
            </a:extLst>
          </p:cNvPr>
          <p:cNvGraphicFramePr>
            <a:graphicFrameLocks noGrp="1"/>
          </p:cNvGraphicFramePr>
          <p:nvPr>
            <p:ph idx="1"/>
            <p:extLst>
              <p:ext uri="{D42A27DB-BD31-4B8C-83A1-F6EECF244321}">
                <p14:modId xmlns:p14="http://schemas.microsoft.com/office/powerpoint/2010/main" val="1924832372"/>
              </p:ext>
            </p:extLst>
          </p:nvPr>
        </p:nvGraphicFramePr>
        <p:xfrm>
          <a:off x="4686300" y="2336800"/>
          <a:ext cx="6825378" cy="388302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1491F539-15BC-401C-B6B8-072AB4612315}"/>
              </a:ext>
            </a:extLst>
          </p:cNvPr>
          <p:cNvSpPr>
            <a:spLocks noGrp="1"/>
          </p:cNvSpPr>
          <p:nvPr>
            <p:ph type="body" sz="half" idx="2"/>
          </p:nvPr>
        </p:nvSpPr>
        <p:spPr>
          <a:xfrm>
            <a:off x="680321" y="2727397"/>
            <a:ext cx="3790078" cy="3599317"/>
          </a:xfrm>
        </p:spPr>
        <p:txBody>
          <a:bodyPr>
            <a:noAutofit/>
          </a:bodyPr>
          <a:lstStyle/>
          <a:p>
            <a:pPr marL="285750" indent="-285750">
              <a:buFont typeface="Wingdings" panose="05000000000000000000" pitchFamily="2" charset="2"/>
              <a:buChar char="Ø"/>
            </a:pPr>
            <a:r>
              <a:rPr lang="en-US" sz="1800" dirty="0"/>
              <a:t>We see that North Indian cuisine is offered by most number of restaurants.</a:t>
            </a:r>
          </a:p>
          <a:p>
            <a:pPr marL="285750" indent="-285750">
              <a:buFont typeface="Wingdings" panose="05000000000000000000" pitchFamily="2" charset="2"/>
              <a:buChar char="Ø"/>
            </a:pPr>
            <a:r>
              <a:rPr lang="en-US" sz="1800" dirty="0"/>
              <a:t>This is worth discussing, as </a:t>
            </a:r>
            <a:r>
              <a:rPr lang="en-US" sz="1800" i="1" dirty="0"/>
              <a:t>Bangalore is situated in South India and yet people there prefer to eat North Indian cuisine.</a:t>
            </a:r>
          </a:p>
          <a:p>
            <a:pPr marL="285750" indent="-285750">
              <a:buFont typeface="Wingdings" panose="05000000000000000000" pitchFamily="2" charset="2"/>
              <a:buChar char="Ø"/>
            </a:pPr>
            <a:r>
              <a:rPr lang="en-US" sz="1800" dirty="0"/>
              <a:t>This can be due to the fact, that people from all sorts of backgrounds reside in Bangalore, hence we can see North Indian and Chinese served by more number of restaurants than South Indian. Also, many Indians prefer to eat Chinese.</a:t>
            </a:r>
            <a:endParaRPr lang="en-IN" sz="1800" dirty="0"/>
          </a:p>
        </p:txBody>
      </p:sp>
    </p:spTree>
    <p:extLst>
      <p:ext uri="{BB962C8B-B14F-4D97-AF65-F5344CB8AC3E}">
        <p14:creationId xmlns:p14="http://schemas.microsoft.com/office/powerpoint/2010/main" val="404641328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538D-952B-4837-B439-F97F57BB43E0}"/>
              </a:ext>
            </a:extLst>
          </p:cNvPr>
          <p:cNvSpPr>
            <a:spLocks noGrp="1"/>
          </p:cNvSpPr>
          <p:nvPr>
            <p:ph type="title"/>
          </p:nvPr>
        </p:nvSpPr>
        <p:spPr/>
        <p:txBody>
          <a:bodyPr>
            <a:normAutofit/>
          </a:bodyPr>
          <a:lstStyle/>
          <a:p>
            <a:r>
              <a:rPr lang="en-IN" sz="3200" b="1" dirty="0">
                <a:latin typeface="Californian FB" panose="0207040306080B030204" pitchFamily="18" charset="0"/>
              </a:rPr>
              <a:t>Top 50 rated vs 50 least rated restaurants</a:t>
            </a:r>
          </a:p>
        </p:txBody>
      </p:sp>
      <p:sp>
        <p:nvSpPr>
          <p:cNvPr id="3" name="Text Placeholder 2">
            <a:extLst>
              <a:ext uri="{FF2B5EF4-FFF2-40B4-BE49-F238E27FC236}">
                <a16:creationId xmlns:a16="http://schemas.microsoft.com/office/drawing/2014/main" id="{55E685A9-A807-4E5B-AB64-38CC2F7E4101}"/>
              </a:ext>
            </a:extLst>
          </p:cNvPr>
          <p:cNvSpPr>
            <a:spLocks noGrp="1"/>
          </p:cNvSpPr>
          <p:nvPr>
            <p:ph type="body" idx="1"/>
          </p:nvPr>
        </p:nvSpPr>
        <p:spPr>
          <a:xfrm>
            <a:off x="680319" y="1834166"/>
            <a:ext cx="4472327" cy="693135"/>
          </a:xfrm>
        </p:spPr>
        <p:txBody>
          <a:bodyPr/>
          <a:lstStyle/>
          <a:p>
            <a:r>
              <a:rPr lang="en-US" dirty="0"/>
              <a:t>50 Top rated</a:t>
            </a:r>
            <a:endParaRPr lang="en-IN" dirty="0"/>
          </a:p>
        </p:txBody>
      </p:sp>
      <p:graphicFrame>
        <p:nvGraphicFramePr>
          <p:cNvPr id="12" name="Content Placeholder 8">
            <a:extLst>
              <a:ext uri="{FF2B5EF4-FFF2-40B4-BE49-F238E27FC236}">
                <a16:creationId xmlns:a16="http://schemas.microsoft.com/office/drawing/2014/main" id="{D676445F-82CA-4F61-9FB9-7D0E7EF7669C}"/>
              </a:ext>
            </a:extLst>
          </p:cNvPr>
          <p:cNvGraphicFramePr>
            <a:graphicFrameLocks noGrp="1"/>
          </p:cNvGraphicFramePr>
          <p:nvPr>
            <p:ph sz="half" idx="2"/>
            <p:extLst>
              <p:ext uri="{D42A27DB-BD31-4B8C-83A1-F6EECF244321}">
                <p14:modId xmlns:p14="http://schemas.microsoft.com/office/powerpoint/2010/main" val="79336414"/>
              </p:ext>
            </p:extLst>
          </p:nvPr>
        </p:nvGraphicFramePr>
        <p:xfrm>
          <a:off x="283458" y="2708275"/>
          <a:ext cx="5041099" cy="399500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61840367-FFBA-4FB6-9886-D5C2DC39A833}"/>
              </a:ext>
            </a:extLst>
          </p:cNvPr>
          <p:cNvSpPr>
            <a:spLocks noGrp="1"/>
          </p:cNvSpPr>
          <p:nvPr>
            <p:ph type="body" sz="quarter" idx="3"/>
          </p:nvPr>
        </p:nvSpPr>
        <p:spPr>
          <a:xfrm>
            <a:off x="5821855" y="1840514"/>
            <a:ext cx="4474028" cy="692076"/>
          </a:xfrm>
        </p:spPr>
        <p:txBody>
          <a:bodyPr/>
          <a:lstStyle/>
          <a:p>
            <a:r>
              <a:rPr lang="en-US" dirty="0"/>
              <a:t>50 Least rated</a:t>
            </a:r>
            <a:endParaRPr lang="en-IN" dirty="0"/>
          </a:p>
        </p:txBody>
      </p:sp>
      <p:graphicFrame>
        <p:nvGraphicFramePr>
          <p:cNvPr id="15" name="Content Placeholder 14">
            <a:extLst>
              <a:ext uri="{FF2B5EF4-FFF2-40B4-BE49-F238E27FC236}">
                <a16:creationId xmlns:a16="http://schemas.microsoft.com/office/drawing/2014/main" id="{6CFB7F4F-343B-4D42-94CA-5FD965BA3439}"/>
              </a:ext>
            </a:extLst>
          </p:cNvPr>
          <p:cNvGraphicFramePr>
            <a:graphicFrameLocks noGrp="1"/>
          </p:cNvGraphicFramePr>
          <p:nvPr>
            <p:ph sz="quarter" idx="4"/>
            <p:extLst>
              <p:ext uri="{D42A27DB-BD31-4B8C-83A1-F6EECF244321}">
                <p14:modId xmlns:p14="http://schemas.microsoft.com/office/powerpoint/2010/main" val="1597269373"/>
              </p:ext>
            </p:extLst>
          </p:nvPr>
        </p:nvGraphicFramePr>
        <p:xfrm>
          <a:off x="5706874" y="2708275"/>
          <a:ext cx="4700588" cy="3946526"/>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descr="Bar chart">
            <a:extLst>
              <a:ext uri="{FF2B5EF4-FFF2-40B4-BE49-F238E27FC236}">
                <a16:creationId xmlns:a16="http://schemas.microsoft.com/office/drawing/2014/main" id="{67976466-F88B-4794-9F65-BD4EEBAD7CEC}"/>
              </a:ext>
            </a:extLst>
          </p:cNvPr>
          <p:cNvSpPr/>
          <p:nvPr/>
        </p:nvSpPr>
        <p:spPr>
          <a:xfrm>
            <a:off x="-95697" y="1111695"/>
            <a:ext cx="1004062" cy="100406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43636094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4AC0-D856-45DA-AA47-A7F084877AE6}"/>
              </a:ext>
            </a:extLst>
          </p:cNvPr>
          <p:cNvSpPr>
            <a:spLocks noGrp="1"/>
          </p:cNvSpPr>
          <p:nvPr>
            <p:ph type="title"/>
          </p:nvPr>
        </p:nvSpPr>
        <p:spPr/>
        <p:txBody>
          <a:bodyPr/>
          <a:lstStyle/>
          <a:p>
            <a:r>
              <a:rPr lang="en-IN" sz="3600" b="1" dirty="0">
                <a:latin typeface="Californian FB" panose="0207040306080B030204" pitchFamily="18" charset="0"/>
              </a:rPr>
              <a:t>Top 50 rated vs 50 least rated restaurants</a:t>
            </a:r>
            <a:endParaRPr lang="en-IN" dirty="0"/>
          </a:p>
        </p:txBody>
      </p:sp>
      <p:sp>
        <p:nvSpPr>
          <p:cNvPr id="3" name="Text Placeholder 2">
            <a:extLst>
              <a:ext uri="{FF2B5EF4-FFF2-40B4-BE49-F238E27FC236}">
                <a16:creationId xmlns:a16="http://schemas.microsoft.com/office/drawing/2014/main" id="{A03DB5C0-2C63-4D4E-99A0-A2F2BDFA0851}"/>
              </a:ext>
            </a:extLst>
          </p:cNvPr>
          <p:cNvSpPr>
            <a:spLocks noGrp="1"/>
          </p:cNvSpPr>
          <p:nvPr>
            <p:ph type="body" idx="1"/>
          </p:nvPr>
        </p:nvSpPr>
        <p:spPr>
          <a:xfrm>
            <a:off x="1744949" y="2151559"/>
            <a:ext cx="3070034" cy="576262"/>
          </a:xfrm>
        </p:spPr>
        <p:txBody>
          <a:bodyPr/>
          <a:lstStyle/>
          <a:p>
            <a:pPr algn="ctr"/>
            <a:r>
              <a:rPr lang="en-US" dirty="0"/>
              <a:t>Top 50 rated</a:t>
            </a:r>
            <a:endParaRPr lang="en-IN" dirty="0"/>
          </a:p>
        </p:txBody>
      </p:sp>
      <p:sp>
        <p:nvSpPr>
          <p:cNvPr id="6" name="Text Placeholder 5">
            <a:extLst>
              <a:ext uri="{FF2B5EF4-FFF2-40B4-BE49-F238E27FC236}">
                <a16:creationId xmlns:a16="http://schemas.microsoft.com/office/drawing/2014/main" id="{9F00FCF9-D29C-42D9-AF46-193A80E4FF77}"/>
              </a:ext>
            </a:extLst>
          </p:cNvPr>
          <p:cNvSpPr>
            <a:spLocks noGrp="1"/>
          </p:cNvSpPr>
          <p:nvPr>
            <p:ph type="body" sz="half" idx="15"/>
          </p:nvPr>
        </p:nvSpPr>
        <p:spPr>
          <a:xfrm>
            <a:off x="6502400" y="2913135"/>
            <a:ext cx="5374640" cy="3314945"/>
          </a:xfrm>
        </p:spPr>
        <p:txBody>
          <a:bodyPr>
            <a:normAutofit/>
          </a:bodyPr>
          <a:lstStyle/>
          <a:p>
            <a:pPr marL="285750" indent="-285750">
              <a:buFont typeface="Wingdings" panose="05000000000000000000" pitchFamily="2" charset="2"/>
              <a:buChar char="Ø"/>
            </a:pPr>
            <a:r>
              <a:rPr lang="en-US" sz="1700" dirty="0">
                <a:solidFill>
                  <a:schemeClr val="accent4">
                    <a:lumMod val="50000"/>
                  </a:schemeClr>
                </a:solidFill>
              </a:rPr>
              <a:t>Fusion Lounge is least rated </a:t>
            </a:r>
            <a:r>
              <a:rPr lang="en-US" sz="1700" dirty="0" err="1">
                <a:solidFill>
                  <a:schemeClr val="accent4">
                    <a:lumMod val="50000"/>
                  </a:schemeClr>
                </a:solidFill>
              </a:rPr>
              <a:t>i.e</a:t>
            </a:r>
            <a:r>
              <a:rPr lang="en-US" sz="1700" dirty="0">
                <a:solidFill>
                  <a:schemeClr val="accent4">
                    <a:lumMod val="50000"/>
                  </a:schemeClr>
                </a:solidFill>
              </a:rPr>
              <a:t> 2.0</a:t>
            </a:r>
            <a:r>
              <a:rPr lang="en-US" sz="1700" dirty="0"/>
              <a:t>, followed by Mama Mexicana and Decker’s Lane.</a:t>
            </a:r>
          </a:p>
          <a:p>
            <a:pPr marL="285750" indent="-285750">
              <a:buFont typeface="Wingdings" panose="05000000000000000000" pitchFamily="2" charset="2"/>
              <a:buChar char="Ø"/>
            </a:pPr>
            <a:r>
              <a:rPr lang="en-US" sz="1700" dirty="0"/>
              <a:t>Fusion Lounge on Brigade road is a dance floor, </a:t>
            </a:r>
            <a:r>
              <a:rPr lang="en-US" sz="1700" dirty="0" err="1"/>
              <a:t>dj</a:t>
            </a:r>
            <a:r>
              <a:rPr lang="en-US" sz="1700" dirty="0"/>
              <a:t> type of restaurant and dish liked is Finger food which is not on the top of dishes liked by the people. Average cost for two is which is quite expensive keeping in mind their services, which is not </a:t>
            </a:r>
            <a:r>
              <a:rPr lang="en-US" sz="1700" dirty="0" err="1"/>
              <a:t>upto</a:t>
            </a:r>
            <a:r>
              <a:rPr lang="en-US" sz="1700" dirty="0"/>
              <a:t> the mark.</a:t>
            </a:r>
          </a:p>
          <a:p>
            <a:pPr marL="285750" indent="-285750">
              <a:buFont typeface="Wingdings" panose="05000000000000000000" pitchFamily="2" charset="2"/>
              <a:buChar char="Ø"/>
            </a:pPr>
            <a:r>
              <a:rPr lang="en-US" sz="1700" dirty="0"/>
              <a:t>Their average rating is between 2.0 to 2.5.</a:t>
            </a:r>
          </a:p>
          <a:p>
            <a:pPr marL="285750" indent="-285750">
              <a:buFont typeface="Wingdings" panose="05000000000000000000" pitchFamily="2" charset="2"/>
              <a:buChar char="Ø"/>
            </a:pPr>
            <a:r>
              <a:rPr lang="en-US" sz="1700" dirty="0"/>
              <a:t>We have few number of restaurants that have low rating, in Bangalore.</a:t>
            </a:r>
            <a:endParaRPr lang="en-IN" sz="1700" dirty="0"/>
          </a:p>
        </p:txBody>
      </p:sp>
      <p:sp>
        <p:nvSpPr>
          <p:cNvPr id="5" name="Text Placeholder 4">
            <a:extLst>
              <a:ext uri="{FF2B5EF4-FFF2-40B4-BE49-F238E27FC236}">
                <a16:creationId xmlns:a16="http://schemas.microsoft.com/office/drawing/2014/main" id="{F069A9B2-7DF8-43C3-ACEA-1901A8869917}"/>
              </a:ext>
            </a:extLst>
          </p:cNvPr>
          <p:cNvSpPr>
            <a:spLocks noGrp="1"/>
          </p:cNvSpPr>
          <p:nvPr>
            <p:ph type="body" sz="quarter" idx="3"/>
          </p:nvPr>
        </p:nvSpPr>
        <p:spPr>
          <a:xfrm>
            <a:off x="7789711" y="2131874"/>
            <a:ext cx="3063240" cy="576262"/>
          </a:xfrm>
        </p:spPr>
        <p:txBody>
          <a:bodyPr/>
          <a:lstStyle/>
          <a:p>
            <a:pPr algn="ctr"/>
            <a:r>
              <a:rPr lang="en-US" dirty="0"/>
              <a:t>50 least rated</a:t>
            </a:r>
            <a:endParaRPr lang="en-IN" dirty="0"/>
          </a:p>
        </p:txBody>
      </p:sp>
      <p:sp>
        <p:nvSpPr>
          <p:cNvPr id="4" name="Text Placeholder 3">
            <a:extLst>
              <a:ext uri="{FF2B5EF4-FFF2-40B4-BE49-F238E27FC236}">
                <a16:creationId xmlns:a16="http://schemas.microsoft.com/office/drawing/2014/main" id="{F0AFE65B-6BDE-4953-9CAB-64048C1D5027}"/>
              </a:ext>
            </a:extLst>
          </p:cNvPr>
          <p:cNvSpPr>
            <a:spLocks noGrp="1"/>
          </p:cNvSpPr>
          <p:nvPr>
            <p:ph type="body" sz="quarter" idx="13"/>
          </p:nvPr>
        </p:nvSpPr>
        <p:spPr>
          <a:xfrm>
            <a:off x="622578" y="2709935"/>
            <a:ext cx="5575022" cy="3894065"/>
          </a:xfrm>
        </p:spPr>
        <p:txBody>
          <a:bodyPr>
            <a:normAutofit fontScale="92500" lnSpcReduction="10000"/>
          </a:bodyPr>
          <a:lstStyle/>
          <a:p>
            <a:pPr marL="285750" indent="-285750">
              <a:buFont typeface="Wingdings" panose="05000000000000000000" pitchFamily="2" charset="2"/>
              <a:buChar char="Ø"/>
            </a:pPr>
            <a:r>
              <a:rPr lang="en-US" sz="1800" b="1" i="1" dirty="0" err="1">
                <a:solidFill>
                  <a:schemeClr val="accent5">
                    <a:lumMod val="50000"/>
                  </a:schemeClr>
                </a:solidFill>
              </a:rPr>
              <a:t>Byg</a:t>
            </a:r>
            <a:r>
              <a:rPr lang="en-US" sz="1800" b="1" i="1" dirty="0">
                <a:solidFill>
                  <a:schemeClr val="accent5">
                    <a:lumMod val="50000"/>
                  </a:schemeClr>
                </a:solidFill>
              </a:rPr>
              <a:t> Brewski Brewing Company restaurant </a:t>
            </a:r>
            <a:r>
              <a:rPr lang="en-US" sz="1800" dirty="0">
                <a:solidFill>
                  <a:schemeClr val="accent5">
                    <a:lumMod val="50000"/>
                  </a:schemeClr>
                </a:solidFill>
              </a:rPr>
              <a:t>has the maximum number of upvotes</a:t>
            </a:r>
            <a:r>
              <a:rPr lang="en-US" sz="1800" dirty="0"/>
              <a:t>(16,000+), then we have Toit with around 15,000 upvotes, followed by The Black Pearl which has around 10,500 upvotes.</a:t>
            </a:r>
          </a:p>
          <a:p>
            <a:pPr marL="285750" indent="-285750">
              <a:buFont typeface="Wingdings" panose="05000000000000000000" pitchFamily="2" charset="2"/>
              <a:buChar char="Ø"/>
            </a:pPr>
            <a:r>
              <a:rPr lang="en-US" sz="1800" dirty="0"/>
              <a:t>There is a sharp decrease in number of votes when moving from 2nd to 3rd positioned restaurant. no restaurant(or chain of restaurants) is rated 5 out of 5, however we have few who are rated 4.9.</a:t>
            </a:r>
          </a:p>
          <a:p>
            <a:pPr marL="285750" indent="-285750">
              <a:buFont typeface="Wingdings" panose="05000000000000000000" pitchFamily="2" charset="2"/>
              <a:buChar char="Ø"/>
            </a:pPr>
            <a:r>
              <a:rPr lang="en-US" sz="1800" dirty="0"/>
              <a:t>Asia Kitchen by Mainland China, Belgian Waffle, </a:t>
            </a:r>
            <a:r>
              <a:rPr lang="en-US" sz="1800" dirty="0" err="1"/>
              <a:t>Byg</a:t>
            </a:r>
            <a:r>
              <a:rPr lang="en-US" sz="1800" dirty="0"/>
              <a:t> Brewski Brewing Company and Santa A spa cuisines are top rated restaurants with a rating of 4.9 out of 5.</a:t>
            </a:r>
          </a:p>
          <a:p>
            <a:pPr marL="285750" indent="-285750">
              <a:buFont typeface="Wingdings" panose="05000000000000000000" pitchFamily="2" charset="2"/>
              <a:buChar char="Ø"/>
            </a:pPr>
            <a:r>
              <a:rPr lang="en-US" sz="1800" dirty="0"/>
              <a:t>Further we have so many restaurants that are rated above 4.0, which is a good thing as this indicates that the quality of food is increasing in Bangalore.</a:t>
            </a:r>
          </a:p>
          <a:p>
            <a:endParaRPr lang="en-IN" sz="1800" dirty="0"/>
          </a:p>
        </p:txBody>
      </p:sp>
    </p:spTree>
    <p:extLst>
      <p:ext uri="{BB962C8B-B14F-4D97-AF65-F5344CB8AC3E}">
        <p14:creationId xmlns:p14="http://schemas.microsoft.com/office/powerpoint/2010/main" val="1699489208"/>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4E56-7995-493D-90CB-F7D9E5817FE5}"/>
              </a:ext>
            </a:extLst>
          </p:cNvPr>
          <p:cNvSpPr>
            <a:spLocks noGrp="1"/>
          </p:cNvSpPr>
          <p:nvPr>
            <p:ph type="title"/>
          </p:nvPr>
        </p:nvSpPr>
        <p:spPr/>
        <p:txBody>
          <a:bodyPr>
            <a:normAutofit/>
          </a:bodyPr>
          <a:lstStyle/>
          <a:p>
            <a:r>
              <a:rPr lang="en-US" b="1" dirty="0">
                <a:latin typeface="Californian FB" panose="0207040306080B030204" pitchFamily="18" charset="0"/>
              </a:rPr>
              <a:t>Top restaurant - </a:t>
            </a:r>
            <a:r>
              <a:rPr lang="en-US" b="1" i="1" dirty="0" err="1">
                <a:latin typeface="Californian FB" panose="0207040306080B030204" pitchFamily="18" charset="0"/>
              </a:rPr>
              <a:t>Byg</a:t>
            </a:r>
            <a:r>
              <a:rPr lang="en-US" b="1" i="1" dirty="0">
                <a:latin typeface="Californian FB" panose="0207040306080B030204" pitchFamily="18" charset="0"/>
              </a:rPr>
              <a:t> Brewski Brewing Company restaurant </a:t>
            </a:r>
            <a:endParaRPr lang="en-IN" b="1" dirty="0">
              <a:latin typeface="Californian FB" panose="0207040306080B030204" pitchFamily="18" charset="0"/>
            </a:endParaRPr>
          </a:p>
        </p:txBody>
      </p:sp>
      <p:graphicFrame>
        <p:nvGraphicFramePr>
          <p:cNvPr id="15" name="Content Placeholder 14">
            <a:extLst>
              <a:ext uri="{FF2B5EF4-FFF2-40B4-BE49-F238E27FC236}">
                <a16:creationId xmlns:a16="http://schemas.microsoft.com/office/drawing/2014/main" id="{6C403D5C-4CF1-4064-BBC6-CE63E50D5367}"/>
              </a:ext>
            </a:extLst>
          </p:cNvPr>
          <p:cNvGraphicFramePr>
            <a:graphicFrameLocks noGrp="1"/>
          </p:cNvGraphicFramePr>
          <p:nvPr>
            <p:ph idx="1"/>
            <p:extLst>
              <p:ext uri="{D42A27DB-BD31-4B8C-83A1-F6EECF244321}">
                <p14:modId xmlns:p14="http://schemas.microsoft.com/office/powerpoint/2010/main" val="603525111"/>
              </p:ext>
            </p:extLst>
          </p:nvPr>
        </p:nvGraphicFramePr>
        <p:xfrm>
          <a:off x="5590540" y="2336872"/>
          <a:ext cx="6164580" cy="4317928"/>
        </p:xfrm>
        <a:graphic>
          <a:graphicData uri="http://schemas.openxmlformats.org/drawingml/2006/table">
            <a:tbl>
              <a:tblPr/>
              <a:tblGrid>
                <a:gridCol w="1733381">
                  <a:extLst>
                    <a:ext uri="{9D8B030D-6E8A-4147-A177-3AD203B41FA5}">
                      <a16:colId xmlns:a16="http://schemas.microsoft.com/office/drawing/2014/main" val="3435845320"/>
                    </a:ext>
                  </a:extLst>
                </a:gridCol>
                <a:gridCol w="1368458">
                  <a:extLst>
                    <a:ext uri="{9D8B030D-6E8A-4147-A177-3AD203B41FA5}">
                      <a16:colId xmlns:a16="http://schemas.microsoft.com/office/drawing/2014/main" val="3070178102"/>
                    </a:ext>
                  </a:extLst>
                </a:gridCol>
                <a:gridCol w="1681250">
                  <a:extLst>
                    <a:ext uri="{9D8B030D-6E8A-4147-A177-3AD203B41FA5}">
                      <a16:colId xmlns:a16="http://schemas.microsoft.com/office/drawing/2014/main" val="4051352753"/>
                    </a:ext>
                  </a:extLst>
                </a:gridCol>
                <a:gridCol w="1381491">
                  <a:extLst>
                    <a:ext uri="{9D8B030D-6E8A-4147-A177-3AD203B41FA5}">
                      <a16:colId xmlns:a16="http://schemas.microsoft.com/office/drawing/2014/main" val="2897586345"/>
                    </a:ext>
                  </a:extLst>
                </a:gridCol>
              </a:tblGrid>
              <a:tr h="529447">
                <a:tc>
                  <a:txBody>
                    <a:bodyPr/>
                    <a:lstStyle/>
                    <a:p>
                      <a:pPr algn="l" fontAlgn="b"/>
                      <a:r>
                        <a:rPr lang="en-IN" sz="1000" b="0" i="0" u="none" strike="noStrike">
                          <a:solidFill>
                            <a:srgbClr val="FFFFFF"/>
                          </a:solidFill>
                          <a:effectLst/>
                          <a:latin typeface="Calibri" panose="020F0502020204030204" pitchFamily="34" charset="0"/>
                        </a:rPr>
                        <a:t>name</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Byg Brewski Brewing Company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Byg Brewski Brewing Company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Byg Brewski Brewing Company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993870409"/>
                  </a:ext>
                </a:extLst>
              </a:tr>
              <a:tr h="282371">
                <a:tc>
                  <a:txBody>
                    <a:bodyPr/>
                    <a:lstStyle/>
                    <a:p>
                      <a:pPr algn="l" fontAlgn="b"/>
                      <a:r>
                        <a:rPr lang="en-IN" sz="1000" b="0" i="0" u="none" strike="noStrike">
                          <a:solidFill>
                            <a:srgbClr val="FFFFFF"/>
                          </a:solidFill>
                          <a:effectLst/>
                          <a:latin typeface="Calibri" panose="020F0502020204030204" pitchFamily="34" charset="0"/>
                        </a:rPr>
                        <a:t>online_order</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980363931"/>
                  </a:ext>
                </a:extLst>
              </a:tr>
              <a:tr h="282371">
                <a:tc>
                  <a:txBody>
                    <a:bodyPr/>
                    <a:lstStyle/>
                    <a:p>
                      <a:pPr algn="l" fontAlgn="b"/>
                      <a:r>
                        <a:rPr lang="en-IN" sz="1000" b="0" i="0" u="none" strike="noStrike">
                          <a:solidFill>
                            <a:srgbClr val="FFFFFF"/>
                          </a:solidFill>
                          <a:effectLst/>
                          <a:latin typeface="Calibri" panose="020F0502020204030204" pitchFamily="34" charset="0"/>
                        </a:rPr>
                        <a:t>book_table</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Yes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816244523"/>
                  </a:ext>
                </a:extLst>
              </a:tr>
              <a:tr h="282371">
                <a:tc>
                  <a:txBody>
                    <a:bodyPr/>
                    <a:lstStyle/>
                    <a:p>
                      <a:pPr algn="l" fontAlgn="b"/>
                      <a:r>
                        <a:rPr lang="en-IN" sz="1000" b="0" i="0" u="none" strike="noStrike">
                          <a:solidFill>
                            <a:srgbClr val="FFFFFF"/>
                          </a:solidFill>
                          <a:effectLst/>
                          <a:latin typeface="Calibri" panose="020F0502020204030204" pitchFamily="34" charset="0"/>
                        </a:rPr>
                        <a:t>rate</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4.9/5</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4.9/5</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4.9 /5</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982816470"/>
                  </a:ext>
                </a:extLst>
              </a:tr>
              <a:tr h="282371">
                <a:tc>
                  <a:txBody>
                    <a:bodyPr/>
                    <a:lstStyle/>
                    <a:p>
                      <a:pPr algn="l" fontAlgn="b"/>
                      <a:r>
                        <a:rPr lang="en-IN" sz="1000" b="0" i="0" u="none" strike="noStrike">
                          <a:solidFill>
                            <a:srgbClr val="FFFFFF"/>
                          </a:solidFill>
                          <a:effectLst/>
                          <a:latin typeface="Calibri" panose="020F0502020204030204" pitchFamily="34" charset="0"/>
                        </a:rPr>
                        <a:t>votes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a:solidFill>
                            <a:srgbClr val="FFFFFF"/>
                          </a:solidFill>
                          <a:effectLst/>
                          <a:latin typeface="Calibri" panose="020F0502020204030204" pitchFamily="34" charset="0"/>
                        </a:rPr>
                        <a:t>16345</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a:solidFill>
                            <a:srgbClr val="FFFFFF"/>
                          </a:solidFill>
                          <a:effectLst/>
                          <a:latin typeface="Calibri" panose="020F0502020204030204" pitchFamily="34" charset="0"/>
                        </a:rPr>
                        <a:t>16345</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a:solidFill>
                            <a:srgbClr val="FFFFFF"/>
                          </a:solidFill>
                          <a:effectLst/>
                          <a:latin typeface="Calibri" panose="020F0502020204030204" pitchFamily="34" charset="0"/>
                        </a:rPr>
                        <a:t>16832</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036131217"/>
                  </a:ext>
                </a:extLst>
              </a:tr>
              <a:tr h="282371">
                <a:tc>
                  <a:txBody>
                    <a:bodyPr/>
                    <a:lstStyle/>
                    <a:p>
                      <a:pPr algn="l" fontAlgn="b"/>
                      <a:r>
                        <a:rPr lang="en-IN" sz="1000" b="0" i="0" u="none" strike="noStrike">
                          <a:solidFill>
                            <a:srgbClr val="FFFFFF"/>
                          </a:solidFill>
                          <a:effectLst/>
                          <a:latin typeface="Calibri" panose="020F0502020204030204" pitchFamily="34" charset="0"/>
                        </a:rPr>
                        <a:t>rest_type</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Microbrewery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Microbrewery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000" b="0" i="0" u="none" strike="noStrike">
                          <a:solidFill>
                            <a:srgbClr val="FFFFFF"/>
                          </a:solidFill>
                          <a:effectLst/>
                          <a:latin typeface="Calibri" panose="020F0502020204030204" pitchFamily="34" charset="0"/>
                        </a:rPr>
                        <a:t>Microbrewery</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797670212"/>
                  </a:ext>
                </a:extLst>
              </a:tr>
              <a:tr h="1305968">
                <a:tc>
                  <a:txBody>
                    <a:bodyPr/>
                    <a:lstStyle/>
                    <a:p>
                      <a:pPr algn="l" fontAlgn="b"/>
                      <a:r>
                        <a:rPr lang="en-IN" sz="1000" b="0" i="0" u="none" strike="noStrike">
                          <a:solidFill>
                            <a:srgbClr val="FFFFFF"/>
                          </a:solidFill>
                          <a:effectLst/>
                          <a:latin typeface="Calibri" panose="020F0502020204030204" pitchFamily="34" charset="0"/>
                        </a:rPr>
                        <a:t>dish_liked</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Cocktails, Dahi Kebab, Rajma Chawal, Butter Chicken, Craft Beer, Chicken Dumplings, Teriyaki Fish</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Cocktails, Dahi Kebab, Rajma Chawal, Butter Chicken, Craft Beer, Chicken Dumplings, Teriyaki Fish</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IN" sz="1000" b="0" i="0" u="none" strike="noStrike">
                          <a:solidFill>
                            <a:srgbClr val="FFFFFF"/>
                          </a:solidFill>
                          <a:effectLst/>
                          <a:latin typeface="Calibri" panose="020F0502020204030204" pitchFamily="34" charset="0"/>
                        </a:rPr>
                        <a:t>Cocktails, Butter Chicken, Dahi Kebab, Rajma Chawal, Craft Beer, Teriyaki Fish, Buffalo Wings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1159592480"/>
                  </a:ext>
                </a:extLst>
              </a:tr>
              <a:tr h="788287">
                <a:tc>
                  <a:txBody>
                    <a:bodyPr/>
                    <a:lstStyle/>
                    <a:p>
                      <a:pPr algn="l" fontAlgn="b"/>
                      <a:r>
                        <a:rPr lang="en-IN" sz="1000" b="0" i="0" u="none" strike="noStrike">
                          <a:solidFill>
                            <a:srgbClr val="FFFFFF"/>
                          </a:solidFill>
                          <a:effectLst/>
                          <a:latin typeface="Calibri" panose="020F0502020204030204" pitchFamily="34" charset="0"/>
                        </a:rPr>
                        <a:t>cuisines</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00" b="0" i="0" u="none" strike="noStrike">
                          <a:solidFill>
                            <a:srgbClr val="FFFFFF"/>
                          </a:solidFill>
                          <a:effectLst/>
                          <a:latin typeface="Calibri" panose="020F0502020204030204" pitchFamily="34" charset="0"/>
                        </a:rPr>
                        <a:t>Continental, North Indian, Italian, South Indian, Finger Food</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00" b="0" i="0" u="none" strike="noStrike">
                          <a:solidFill>
                            <a:srgbClr val="FFFFFF"/>
                          </a:solidFill>
                          <a:effectLst/>
                          <a:latin typeface="Calibri" panose="020F0502020204030204" pitchFamily="34" charset="0"/>
                        </a:rPr>
                        <a:t>Continental, North Indian, Italian, South Indian, Finger Food</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000" b="0" i="0" u="none" strike="noStrike">
                          <a:solidFill>
                            <a:srgbClr val="FFFFFF"/>
                          </a:solidFill>
                          <a:effectLst/>
                          <a:latin typeface="Calibri" panose="020F0502020204030204" pitchFamily="34" charset="0"/>
                        </a:rPr>
                        <a:t>Continental, North Indian, Italian, South Indian, Finger Food</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36543167"/>
                  </a:ext>
                </a:extLst>
              </a:tr>
              <a:tr h="282371">
                <a:tc>
                  <a:txBody>
                    <a:bodyPr/>
                    <a:lstStyle/>
                    <a:p>
                      <a:pPr algn="l" fontAlgn="b"/>
                      <a:r>
                        <a:rPr lang="en-US" sz="1000" b="0" i="0" u="none" strike="noStrike">
                          <a:solidFill>
                            <a:srgbClr val="FFFFFF"/>
                          </a:solidFill>
                          <a:effectLst/>
                          <a:latin typeface="Calibri" panose="020F0502020204030204" pitchFamily="34" charset="0"/>
                        </a:rPr>
                        <a:t>approx_cost(for two people)</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a:solidFill>
                            <a:srgbClr val="FFFFFF"/>
                          </a:solidFill>
                          <a:effectLst/>
                          <a:latin typeface="Calibri" panose="020F0502020204030204" pitchFamily="34" charset="0"/>
                        </a:rPr>
                        <a:t>1,600</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a:solidFill>
                            <a:srgbClr val="FFFFFF"/>
                          </a:solidFill>
                          <a:effectLst/>
                          <a:latin typeface="Calibri" panose="020F0502020204030204" pitchFamily="34" charset="0"/>
                        </a:rPr>
                        <a:t>1,600</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r" fontAlgn="b"/>
                      <a:r>
                        <a:rPr lang="en-IN" sz="1000" b="0" i="0" u="none" strike="noStrike" dirty="0">
                          <a:solidFill>
                            <a:srgbClr val="FFFFFF"/>
                          </a:solidFill>
                          <a:effectLst/>
                          <a:latin typeface="Calibri" panose="020F0502020204030204" pitchFamily="34" charset="0"/>
                        </a:rPr>
                        <a:t>1,600</a:t>
                      </a:r>
                    </a:p>
                  </a:txBody>
                  <a:tcPr marL="7115" marR="7115" marT="71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extLst>
                  <a:ext uri="{0D108BD9-81ED-4DB2-BD59-A6C34878D82A}">
                    <a16:rowId xmlns:a16="http://schemas.microsoft.com/office/drawing/2014/main" val="273791727"/>
                  </a:ext>
                </a:extLst>
              </a:tr>
            </a:tbl>
          </a:graphicData>
        </a:graphic>
      </p:graphicFrame>
      <p:sp>
        <p:nvSpPr>
          <p:cNvPr id="4" name="Text Placeholder 3">
            <a:extLst>
              <a:ext uri="{FF2B5EF4-FFF2-40B4-BE49-F238E27FC236}">
                <a16:creationId xmlns:a16="http://schemas.microsoft.com/office/drawing/2014/main" id="{092C21DA-4B6D-4B0E-868D-E51D356ACC6F}"/>
              </a:ext>
            </a:extLst>
          </p:cNvPr>
          <p:cNvSpPr>
            <a:spLocks noGrp="1"/>
          </p:cNvSpPr>
          <p:nvPr>
            <p:ph type="body" sz="half" idx="2"/>
          </p:nvPr>
        </p:nvSpPr>
        <p:spPr>
          <a:xfrm>
            <a:off x="680322" y="2336872"/>
            <a:ext cx="4643518" cy="4317928"/>
          </a:xfrm>
        </p:spPr>
        <p:txBody>
          <a:bodyPr>
            <a:normAutofit/>
          </a:bodyPr>
          <a:lstStyle/>
          <a:p>
            <a:pPr marL="285750" indent="-285750">
              <a:buFont typeface="Wingdings" panose="05000000000000000000" pitchFamily="2" charset="2"/>
              <a:buChar char="Ø"/>
            </a:pPr>
            <a:r>
              <a:rPr lang="en-US" dirty="0"/>
              <a:t>This restaurant has outstanding rating, 4.9 out of 5.0.</a:t>
            </a:r>
          </a:p>
          <a:p>
            <a:pPr marL="285750" indent="-285750">
              <a:buFont typeface="Wingdings" panose="05000000000000000000" pitchFamily="2" charset="2"/>
              <a:buChar char="Ø"/>
            </a:pPr>
            <a:r>
              <a:rPr lang="en-US" dirty="0"/>
              <a:t>The restaurant is a Microbrewery type of restaurant, and offers the above mentioned cuisines. The dishes liked by the people are also mentioned.</a:t>
            </a:r>
          </a:p>
          <a:p>
            <a:pPr marL="285750" indent="-285750">
              <a:buFont typeface="Wingdings" panose="05000000000000000000" pitchFamily="2" charset="2"/>
              <a:buChar char="Ø"/>
            </a:pPr>
            <a:r>
              <a:rPr lang="en-US" dirty="0"/>
              <a:t>The meal type for different branches of the restaurant include Delivery, Dine-out and Drinks &amp; nightlife, this means that </a:t>
            </a:r>
            <a:r>
              <a:rPr lang="en-US" dirty="0" err="1"/>
              <a:t>Byg</a:t>
            </a:r>
            <a:r>
              <a:rPr lang="en-US" dirty="0"/>
              <a:t> Brewski Brewing Company restaurant is one of those strong competitors in these types of meals.</a:t>
            </a:r>
          </a:p>
          <a:p>
            <a:pPr marL="285750" indent="-285750">
              <a:buFont typeface="Wingdings" panose="05000000000000000000" pitchFamily="2" charset="2"/>
              <a:buChar char="Ø"/>
            </a:pPr>
            <a:r>
              <a:rPr lang="en-US" dirty="0"/>
              <a:t> This restaurant is a bit costly, with the average cost(for two people) 1600 but when compared to normal pubs and bars then it seems to be a little cheaper, also the ratings and upvotes show that it is worthy.</a:t>
            </a:r>
            <a:endParaRPr lang="en-IN" dirty="0"/>
          </a:p>
        </p:txBody>
      </p:sp>
    </p:spTree>
    <p:extLst>
      <p:ext uri="{BB962C8B-B14F-4D97-AF65-F5344CB8AC3E}">
        <p14:creationId xmlns:p14="http://schemas.microsoft.com/office/powerpoint/2010/main" val="223202971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29F1-6044-4DB2-9C85-0BCA9E5AD33A}"/>
              </a:ext>
            </a:extLst>
          </p:cNvPr>
          <p:cNvSpPr>
            <a:spLocks noGrp="1"/>
          </p:cNvSpPr>
          <p:nvPr>
            <p:ph type="title"/>
          </p:nvPr>
        </p:nvSpPr>
        <p:spPr/>
        <p:txBody>
          <a:bodyPr>
            <a:normAutofit fontScale="90000"/>
          </a:bodyPr>
          <a:lstStyle/>
          <a:p>
            <a:r>
              <a:rPr lang="en-US" b="1" dirty="0">
                <a:latin typeface="Californian FB" panose="0207040306080B030204" pitchFamily="18" charset="0"/>
              </a:rPr>
              <a:t>Which city is costlier in terms of food, and which are not with respect to average cost for each city?</a:t>
            </a:r>
            <a:endParaRPr lang="en-IN"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1E29CEB7-0788-4E6B-937E-1588481B4C68}"/>
              </a:ext>
            </a:extLst>
          </p:cNvPr>
          <p:cNvGraphicFramePr>
            <a:graphicFrameLocks noGrp="1"/>
          </p:cNvGraphicFramePr>
          <p:nvPr>
            <p:ph idx="1"/>
            <p:extLst>
              <p:ext uri="{D42A27DB-BD31-4B8C-83A1-F6EECF244321}">
                <p14:modId xmlns:p14="http://schemas.microsoft.com/office/powerpoint/2010/main" val="1013343378"/>
              </p:ext>
            </p:extLst>
          </p:nvPr>
        </p:nvGraphicFramePr>
        <p:xfrm>
          <a:off x="4368800" y="2336800"/>
          <a:ext cx="7142878" cy="410464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E8868C9-224E-44E0-87FE-1D4A41CCAB39}"/>
              </a:ext>
            </a:extLst>
          </p:cNvPr>
          <p:cNvSpPr>
            <a:spLocks noGrp="1"/>
          </p:cNvSpPr>
          <p:nvPr>
            <p:ph type="body" sz="half" idx="2"/>
          </p:nvPr>
        </p:nvSpPr>
        <p:spPr>
          <a:xfrm>
            <a:off x="446642" y="2336800"/>
            <a:ext cx="3790078" cy="3599317"/>
          </a:xfrm>
        </p:spPr>
        <p:txBody>
          <a:bodyPr>
            <a:normAutofit/>
          </a:bodyPr>
          <a:lstStyle/>
          <a:p>
            <a:pPr marL="285750" indent="-285750">
              <a:buFont typeface="Wingdings" panose="05000000000000000000" pitchFamily="2" charset="2"/>
              <a:buChar char="Ø"/>
            </a:pPr>
            <a:r>
              <a:rPr lang="en-US" sz="2000" dirty="0"/>
              <a:t>The average cost(for two) for restaurants is highest in Church Street(550), followed by Lavelle Road, Residency Road(500) and Brigade Road(500).</a:t>
            </a:r>
          </a:p>
          <a:p>
            <a:pPr marL="285750" indent="-285750">
              <a:buFont typeface="Wingdings" panose="05000000000000000000" pitchFamily="2" charset="2"/>
              <a:buChar char="Ø"/>
            </a:pPr>
            <a:r>
              <a:rPr lang="en-US" sz="2000" dirty="0"/>
              <a:t>For most of the cities the average cost is 400.</a:t>
            </a:r>
          </a:p>
          <a:p>
            <a:pPr marL="285750" indent="-285750">
              <a:buFont typeface="Wingdings" panose="05000000000000000000" pitchFamily="2" charset="2"/>
              <a:buChar char="Ø"/>
            </a:pPr>
            <a:r>
              <a:rPr lang="en-US" sz="2000" dirty="0"/>
              <a:t>Banashankari has the lowest average cost, equal to 300.</a:t>
            </a:r>
            <a:endParaRPr lang="en-IN" sz="2000" dirty="0"/>
          </a:p>
        </p:txBody>
      </p:sp>
    </p:spTree>
    <p:extLst>
      <p:ext uri="{BB962C8B-B14F-4D97-AF65-F5344CB8AC3E}">
        <p14:creationId xmlns:p14="http://schemas.microsoft.com/office/powerpoint/2010/main" val="2310774141"/>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5E4D-A758-45A4-8193-58E7C04BBDFA}"/>
              </a:ext>
            </a:extLst>
          </p:cNvPr>
          <p:cNvSpPr>
            <a:spLocks noGrp="1"/>
          </p:cNvSpPr>
          <p:nvPr>
            <p:ph type="title"/>
          </p:nvPr>
        </p:nvSpPr>
        <p:spPr/>
        <p:txBody>
          <a:bodyPr>
            <a:normAutofit/>
          </a:bodyPr>
          <a:lstStyle/>
          <a:p>
            <a:r>
              <a:rPr lang="en-US" sz="3200" b="1" dirty="0">
                <a:latin typeface="Californian FB" panose="0207040306080B030204" pitchFamily="18" charset="0"/>
              </a:rPr>
              <a:t>Which city has the highest number of restaurants with high ratings?</a:t>
            </a:r>
            <a:endParaRPr lang="en-IN" sz="3200"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5000C795-C10E-4E75-B640-A2B4E4778AA0}"/>
              </a:ext>
            </a:extLst>
          </p:cNvPr>
          <p:cNvGraphicFramePr>
            <a:graphicFrameLocks noGrp="1"/>
          </p:cNvGraphicFramePr>
          <p:nvPr>
            <p:ph idx="1"/>
            <p:extLst>
              <p:ext uri="{D42A27DB-BD31-4B8C-83A1-F6EECF244321}">
                <p14:modId xmlns:p14="http://schemas.microsoft.com/office/powerpoint/2010/main" val="824686030"/>
              </p:ext>
            </p:extLst>
          </p:nvPr>
        </p:nvGraphicFramePr>
        <p:xfrm>
          <a:off x="4470400" y="2346979"/>
          <a:ext cx="7152640" cy="435909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F794ACA7-4BEF-4372-BA53-229BD5B4DE5A}"/>
              </a:ext>
            </a:extLst>
          </p:cNvPr>
          <p:cNvSpPr>
            <a:spLocks noGrp="1"/>
          </p:cNvSpPr>
          <p:nvPr>
            <p:ph type="body" sz="half" idx="2"/>
          </p:nvPr>
        </p:nvSpPr>
        <p:spPr>
          <a:xfrm>
            <a:off x="680322" y="2336872"/>
            <a:ext cx="3790078" cy="4185848"/>
          </a:xfrm>
        </p:spPr>
        <p:txBody>
          <a:bodyPr>
            <a:noAutofit/>
          </a:bodyPr>
          <a:lstStyle/>
          <a:p>
            <a:pPr marL="285750" indent="-285750">
              <a:buFont typeface="Wingdings" panose="05000000000000000000" pitchFamily="2" charset="2"/>
              <a:buChar char="Ø"/>
            </a:pPr>
            <a:r>
              <a:rPr lang="en-US" sz="1800" dirty="0"/>
              <a:t>The average rating of restaurants in Brigade Road(3.9), Church Street(3.9) and MG Road(3.9) is highest, followed by Koramangala 4th Block(3.8), and Lavelle Road(3.8) .</a:t>
            </a:r>
          </a:p>
          <a:p>
            <a:pPr marL="285750" indent="-285750">
              <a:buFont typeface="Wingdings" panose="05000000000000000000" pitchFamily="2" charset="2"/>
              <a:buChar char="Ø"/>
            </a:pPr>
            <a:r>
              <a:rPr lang="en-US" sz="1800" dirty="0"/>
              <a:t>Electronic City(3.5), however has the lowest number of restaurants with good ratings.</a:t>
            </a:r>
          </a:p>
          <a:p>
            <a:pPr marL="285750" indent="-285750">
              <a:buFont typeface="Wingdings" panose="05000000000000000000" pitchFamily="2" charset="2"/>
              <a:buChar char="Ø"/>
            </a:pPr>
            <a:r>
              <a:rPr lang="en-US" sz="1800" dirty="0"/>
              <a:t>The difference between Brigade Road and Electronic City is not </a:t>
            </a:r>
            <a:r>
              <a:rPr lang="en-US" sz="1800" dirty="0" err="1"/>
              <a:t>much,and</a:t>
            </a:r>
            <a:r>
              <a:rPr lang="en-US" sz="1800" dirty="0"/>
              <a:t> so we conclude that all cities have, on an average, great restaurants.</a:t>
            </a:r>
            <a:endParaRPr lang="en-IN" sz="1800" dirty="0"/>
          </a:p>
        </p:txBody>
      </p:sp>
    </p:spTree>
    <p:extLst>
      <p:ext uri="{BB962C8B-B14F-4D97-AF65-F5344CB8AC3E}">
        <p14:creationId xmlns:p14="http://schemas.microsoft.com/office/powerpoint/2010/main" val="2624387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914B-21DC-4EAB-B54F-2CFE4497C77F}"/>
              </a:ext>
            </a:extLst>
          </p:cNvPr>
          <p:cNvSpPr>
            <a:spLocks noGrp="1"/>
          </p:cNvSpPr>
          <p:nvPr>
            <p:ph type="title"/>
          </p:nvPr>
        </p:nvSpPr>
        <p:spPr/>
        <p:txBody>
          <a:bodyPr>
            <a:normAutofit/>
          </a:bodyPr>
          <a:lstStyle/>
          <a:p>
            <a:r>
              <a:rPr lang="en-US" sz="3200" b="1" dirty="0">
                <a:latin typeface="Californian FB" panose="0207040306080B030204" pitchFamily="18" charset="0"/>
              </a:rPr>
              <a:t>Top 10 dishes liked by the citizens of Bangalore</a:t>
            </a:r>
            <a:endParaRPr lang="en-IN" sz="3200" b="1" dirty="0">
              <a:latin typeface="Californian FB" panose="0207040306080B030204" pitchFamily="18" charset="0"/>
            </a:endParaRPr>
          </a:p>
        </p:txBody>
      </p:sp>
      <p:graphicFrame>
        <p:nvGraphicFramePr>
          <p:cNvPr id="7" name="Content Placeholder 6">
            <a:extLst>
              <a:ext uri="{FF2B5EF4-FFF2-40B4-BE49-F238E27FC236}">
                <a16:creationId xmlns:a16="http://schemas.microsoft.com/office/drawing/2014/main" id="{24F32FBB-5BE8-4211-BCDE-ACCD69957898}"/>
              </a:ext>
            </a:extLst>
          </p:cNvPr>
          <p:cNvGraphicFramePr>
            <a:graphicFrameLocks noGrp="1"/>
          </p:cNvGraphicFramePr>
          <p:nvPr>
            <p:ph idx="1"/>
            <p:extLst>
              <p:ext uri="{D42A27DB-BD31-4B8C-83A1-F6EECF244321}">
                <p14:modId xmlns:p14="http://schemas.microsoft.com/office/powerpoint/2010/main" val="3094940368"/>
              </p:ext>
            </p:extLst>
          </p:nvPr>
        </p:nvGraphicFramePr>
        <p:xfrm>
          <a:off x="5506720" y="2336800"/>
          <a:ext cx="5831840" cy="403352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CD5B73D3-A963-4022-9982-F8E2C12EBF92}"/>
              </a:ext>
            </a:extLst>
          </p:cNvPr>
          <p:cNvSpPr>
            <a:spLocks noGrp="1"/>
          </p:cNvSpPr>
          <p:nvPr>
            <p:ph type="body" sz="half" idx="2"/>
          </p:nvPr>
        </p:nvSpPr>
        <p:spPr/>
        <p:txBody>
          <a:bodyPr>
            <a:normAutofit/>
          </a:bodyPr>
          <a:lstStyle/>
          <a:p>
            <a:pPr marL="285750" indent="-285750">
              <a:buFont typeface="Wingdings" panose="05000000000000000000" pitchFamily="2" charset="2"/>
              <a:buChar char="Ø"/>
            </a:pPr>
            <a:r>
              <a:rPr lang="en-US" sz="1800" dirty="0"/>
              <a:t>We see that people at Bangalore love Biryani the most(and why not its so delicious!!), then Waffles followed by </a:t>
            </a:r>
            <a:r>
              <a:rPr lang="en-US" sz="1800" dirty="0" err="1"/>
              <a:t>Masal</a:t>
            </a:r>
            <a:r>
              <a:rPr lang="en-US" sz="1800" dirty="0"/>
              <a:t> </a:t>
            </a:r>
            <a:r>
              <a:rPr lang="en-US" sz="1800" dirty="0" err="1"/>
              <a:t>Dosa</a:t>
            </a:r>
            <a:r>
              <a:rPr lang="en-US" sz="1800" dirty="0"/>
              <a:t> and then Chicken Biryani and then. </a:t>
            </a:r>
          </a:p>
          <a:p>
            <a:pPr marL="285750" indent="-285750">
              <a:buFont typeface="Wingdings" panose="05000000000000000000" pitchFamily="2" charset="2"/>
              <a:buChar char="Ø"/>
            </a:pPr>
            <a:r>
              <a:rPr lang="en-US" sz="1800" dirty="0"/>
              <a:t>Out of these Biryani accounts for the most(30%) liked dish by the people of Bangalore.</a:t>
            </a:r>
            <a:endParaRPr lang="en-IN" sz="1800" dirty="0"/>
          </a:p>
        </p:txBody>
      </p:sp>
    </p:spTree>
    <p:extLst>
      <p:ext uri="{BB962C8B-B14F-4D97-AF65-F5344CB8AC3E}">
        <p14:creationId xmlns:p14="http://schemas.microsoft.com/office/powerpoint/2010/main" val="284149056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B7E2-32FA-48C2-9B5C-600C791CDF14}"/>
              </a:ext>
            </a:extLst>
          </p:cNvPr>
          <p:cNvSpPr>
            <a:spLocks noGrp="1"/>
          </p:cNvSpPr>
          <p:nvPr>
            <p:ph type="title"/>
          </p:nvPr>
        </p:nvSpPr>
        <p:spPr>
          <a:xfrm>
            <a:off x="775571" y="832884"/>
            <a:ext cx="10353762" cy="881849"/>
          </a:xfrm>
        </p:spPr>
        <p:txBody>
          <a:bodyPr/>
          <a:lstStyle/>
          <a:p>
            <a:r>
              <a:rPr lang="en-US" b="1" dirty="0">
                <a:latin typeface="Californian FB" panose="0207040306080B030204" pitchFamily="18" charset="0"/>
              </a:rPr>
              <a:t>Preface about DATASET</a:t>
            </a:r>
            <a:endParaRPr lang="en-IN" b="1"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E646FFBD-4972-4104-A7C6-5D60CBE05F35}"/>
              </a:ext>
            </a:extLst>
          </p:cNvPr>
          <p:cNvSpPr>
            <a:spLocks noGrp="1"/>
          </p:cNvSpPr>
          <p:nvPr>
            <p:ph idx="1"/>
          </p:nvPr>
        </p:nvSpPr>
        <p:spPr/>
        <p:txBody>
          <a:bodyPr>
            <a:normAutofit lnSpcReduction="10000"/>
          </a:bodyPr>
          <a:lstStyle/>
          <a:p>
            <a:pPr algn="l"/>
            <a:r>
              <a:rPr lang="en-US" b="0" i="0" dirty="0">
                <a:effectLst/>
                <a:latin typeface="Sitka Subheading" panose="02000505000000020004" pitchFamily="2" charset="0"/>
                <a:ea typeface="Cambria Math" panose="02040503050406030204" pitchFamily="18" charset="0"/>
              </a:rPr>
              <a:t>Bangalore has a unique food culture. Restaurants from all over the world can be found here in Bengaluru, with various kind of cuisines.</a:t>
            </a:r>
            <a:br>
              <a:rPr lang="en-US" b="0" i="0" dirty="0">
                <a:effectLst/>
                <a:latin typeface="Sitka Subheading" panose="02000505000000020004" pitchFamily="2" charset="0"/>
                <a:ea typeface="Cambria Math" panose="02040503050406030204" pitchFamily="18" charset="0"/>
              </a:rPr>
            </a:br>
            <a:r>
              <a:rPr lang="en-US" b="0" i="0" dirty="0">
                <a:effectLst/>
                <a:latin typeface="Sitka Subheading" panose="02000505000000020004" pitchFamily="2" charset="0"/>
                <a:ea typeface="Cambria Math" panose="02040503050406030204" pitchFamily="18" charset="0"/>
              </a:rPr>
              <a:t>Some might even say that Bangalore is the best place for foodies.</a:t>
            </a:r>
            <a:br>
              <a:rPr lang="en-US" b="0" i="0" dirty="0">
                <a:effectLst/>
                <a:latin typeface="Sitka Subheading" panose="02000505000000020004" pitchFamily="2" charset="0"/>
                <a:ea typeface="Cambria Math" panose="02040503050406030204" pitchFamily="18" charset="0"/>
              </a:rPr>
            </a:br>
            <a:r>
              <a:rPr lang="en-US" b="0" i="0" dirty="0">
                <a:effectLst/>
                <a:latin typeface="Sitka Subheading" panose="02000505000000020004" pitchFamily="2" charset="0"/>
                <a:ea typeface="Cambria Math" panose="02040503050406030204" pitchFamily="18" charset="0"/>
              </a:rPr>
              <a:t>The food industry is always at a rise in Bangalore, with 12,000 plus restaurants currently active in the city, the number is still increasing.</a:t>
            </a:r>
          </a:p>
          <a:p>
            <a:pPr algn="l"/>
            <a:r>
              <a:rPr lang="en-US" b="0" i="0" dirty="0">
                <a:effectLst/>
                <a:latin typeface="Sitka Subheading" panose="02000505000000020004" pitchFamily="2" charset="0"/>
                <a:ea typeface="Cambria Math" panose="02040503050406030204" pitchFamily="18" charset="0"/>
              </a:rPr>
              <a:t>The growing number of restaurants and dishes in Bangalore is what attracts me to inspect the data to get some insights, some interesting facts and figures.</a:t>
            </a:r>
            <a:br>
              <a:rPr lang="en-US" b="0" i="0" dirty="0">
                <a:effectLst/>
                <a:latin typeface="Sitka Subheading" panose="02000505000000020004" pitchFamily="2" charset="0"/>
                <a:ea typeface="Cambria Math" panose="02040503050406030204" pitchFamily="18" charset="0"/>
              </a:rPr>
            </a:br>
            <a:r>
              <a:rPr lang="en-US" b="0" i="0" dirty="0">
                <a:effectLst/>
                <a:latin typeface="Sitka Subheading" panose="02000505000000020004" pitchFamily="2" charset="0"/>
                <a:ea typeface="Cambria Math" panose="02040503050406030204" pitchFamily="18" charset="0"/>
              </a:rPr>
              <a:t>So, in this project I will be analyzing the Zomato restaurant data for the city, Bangalore in MySQL workbench.</a:t>
            </a:r>
          </a:p>
          <a:p>
            <a:endParaRPr lang="en-IN" dirty="0"/>
          </a:p>
        </p:txBody>
      </p:sp>
    </p:spTree>
    <p:extLst>
      <p:ext uri="{BB962C8B-B14F-4D97-AF65-F5344CB8AC3E}">
        <p14:creationId xmlns:p14="http://schemas.microsoft.com/office/powerpoint/2010/main" val="3459117608"/>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F2BC-5A53-4FAA-8C13-5A2FD4D65092}"/>
              </a:ext>
            </a:extLst>
          </p:cNvPr>
          <p:cNvSpPr>
            <a:spLocks noGrp="1"/>
          </p:cNvSpPr>
          <p:nvPr>
            <p:ph type="title"/>
          </p:nvPr>
        </p:nvSpPr>
        <p:spPr/>
        <p:txBody>
          <a:bodyPr>
            <a:normAutofit fontScale="90000"/>
          </a:bodyPr>
          <a:lstStyle/>
          <a:p>
            <a:r>
              <a:rPr lang="en-US" b="1" dirty="0">
                <a:latin typeface="Californian FB" panose="0207040306080B030204" pitchFamily="18" charset="0"/>
              </a:rPr>
              <a:t>Top restaurants serving Most liked dish 'Biryani' , along with their ratings and average cost</a:t>
            </a:r>
            <a:endParaRPr lang="en-IN" b="1" dirty="0">
              <a:latin typeface="Californian FB" panose="0207040306080B030204" pitchFamily="18" charset="0"/>
            </a:endParaRPr>
          </a:p>
        </p:txBody>
      </p:sp>
      <p:sp>
        <p:nvSpPr>
          <p:cNvPr id="8" name="Text Placeholder 7">
            <a:extLst>
              <a:ext uri="{FF2B5EF4-FFF2-40B4-BE49-F238E27FC236}">
                <a16:creationId xmlns:a16="http://schemas.microsoft.com/office/drawing/2014/main" id="{0240AE75-9BE1-438F-878C-65D9A92AA635}"/>
              </a:ext>
            </a:extLst>
          </p:cNvPr>
          <p:cNvSpPr>
            <a:spLocks noGrp="1"/>
          </p:cNvSpPr>
          <p:nvPr>
            <p:ph type="body" idx="1"/>
          </p:nvPr>
        </p:nvSpPr>
        <p:spPr>
          <a:xfrm>
            <a:off x="793580" y="1989776"/>
            <a:ext cx="4472327" cy="693135"/>
          </a:xfrm>
        </p:spPr>
        <p:txBody>
          <a:bodyPr>
            <a:normAutofit/>
          </a:bodyPr>
          <a:lstStyle/>
          <a:p>
            <a:r>
              <a:rPr lang="en-US" dirty="0">
                <a:latin typeface="Sitka Banner" panose="02000505000000020004" pitchFamily="2" charset="0"/>
              </a:rPr>
              <a:t>Restaurant vs rating</a:t>
            </a:r>
            <a:endParaRPr lang="en-IN" dirty="0">
              <a:latin typeface="Sitka Banner" panose="02000505000000020004" pitchFamily="2" charset="0"/>
            </a:endParaRPr>
          </a:p>
        </p:txBody>
      </p:sp>
      <p:graphicFrame>
        <p:nvGraphicFramePr>
          <p:cNvPr id="7" name="Content Placeholder 6">
            <a:extLst>
              <a:ext uri="{FF2B5EF4-FFF2-40B4-BE49-F238E27FC236}">
                <a16:creationId xmlns:a16="http://schemas.microsoft.com/office/drawing/2014/main" id="{7ADCB24C-F7E4-4AC5-BF36-379E370907A5}"/>
              </a:ext>
            </a:extLst>
          </p:cNvPr>
          <p:cNvGraphicFramePr>
            <a:graphicFrameLocks noGrp="1"/>
          </p:cNvGraphicFramePr>
          <p:nvPr>
            <p:ph sz="half" idx="2"/>
            <p:extLst>
              <p:ext uri="{D42A27DB-BD31-4B8C-83A1-F6EECF244321}">
                <p14:modId xmlns:p14="http://schemas.microsoft.com/office/powerpoint/2010/main" val="2896832692"/>
              </p:ext>
            </p:extLst>
          </p:nvPr>
        </p:nvGraphicFramePr>
        <p:xfrm>
          <a:off x="678391" y="2838522"/>
          <a:ext cx="5225259" cy="362442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443D0030-6F61-4FC4-AC3B-DA5D9CB6642D}"/>
              </a:ext>
            </a:extLst>
          </p:cNvPr>
          <p:cNvSpPr>
            <a:spLocks noGrp="1"/>
          </p:cNvSpPr>
          <p:nvPr>
            <p:ph type="body" sz="quarter" idx="3"/>
          </p:nvPr>
        </p:nvSpPr>
        <p:spPr>
          <a:xfrm>
            <a:off x="6096000" y="1990835"/>
            <a:ext cx="4474028" cy="692076"/>
          </a:xfrm>
        </p:spPr>
        <p:txBody>
          <a:bodyPr>
            <a:normAutofit/>
          </a:bodyPr>
          <a:lstStyle/>
          <a:p>
            <a:r>
              <a:rPr lang="en-US" dirty="0">
                <a:latin typeface="Sitka Banner" panose="02000505000000020004" pitchFamily="2" charset="0"/>
              </a:rPr>
              <a:t>Restaurant vs average cost for two</a:t>
            </a:r>
            <a:endParaRPr lang="en-IN" dirty="0">
              <a:latin typeface="Sitka Banner" panose="02000505000000020004" pitchFamily="2" charset="0"/>
            </a:endParaRPr>
          </a:p>
        </p:txBody>
      </p:sp>
      <p:graphicFrame>
        <p:nvGraphicFramePr>
          <p:cNvPr id="13" name="Content Placeholder 12">
            <a:extLst>
              <a:ext uri="{FF2B5EF4-FFF2-40B4-BE49-F238E27FC236}">
                <a16:creationId xmlns:a16="http://schemas.microsoft.com/office/drawing/2014/main" id="{A555AB83-B878-498D-899A-605D8F55AA7C}"/>
              </a:ext>
            </a:extLst>
          </p:cNvPr>
          <p:cNvGraphicFramePr>
            <a:graphicFrameLocks noGrp="1"/>
          </p:cNvGraphicFramePr>
          <p:nvPr>
            <p:ph sz="quarter" idx="4"/>
            <p:extLst>
              <p:ext uri="{D42A27DB-BD31-4B8C-83A1-F6EECF244321}">
                <p14:modId xmlns:p14="http://schemas.microsoft.com/office/powerpoint/2010/main" val="614373594"/>
              </p:ext>
            </p:extLst>
          </p:nvPr>
        </p:nvGraphicFramePr>
        <p:xfrm>
          <a:off x="6027938" y="2838522"/>
          <a:ext cx="5610686" cy="362442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descr="Bar chart">
            <a:extLst>
              <a:ext uri="{FF2B5EF4-FFF2-40B4-BE49-F238E27FC236}">
                <a16:creationId xmlns:a16="http://schemas.microsoft.com/office/drawing/2014/main" id="{8C7F53A6-DC66-4435-B3C9-DC1BEC946F3F}"/>
              </a:ext>
            </a:extLst>
          </p:cNvPr>
          <p:cNvSpPr/>
          <p:nvPr/>
        </p:nvSpPr>
        <p:spPr>
          <a:xfrm>
            <a:off x="-95697" y="1081422"/>
            <a:ext cx="1004062" cy="100406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351406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4D55D8-6B43-402F-80DD-10EE16A75D4E}"/>
              </a:ext>
            </a:extLst>
          </p:cNvPr>
          <p:cNvSpPr>
            <a:spLocks noGrp="1"/>
          </p:cNvSpPr>
          <p:nvPr>
            <p:ph type="title"/>
          </p:nvPr>
        </p:nvSpPr>
        <p:spPr/>
        <p:txBody>
          <a:bodyPr>
            <a:normAutofit fontScale="90000"/>
          </a:bodyPr>
          <a:lstStyle/>
          <a:p>
            <a:r>
              <a:rPr lang="en-US" b="1" dirty="0">
                <a:latin typeface="Californian FB" panose="0207040306080B030204" pitchFamily="18" charset="0"/>
              </a:rPr>
              <a:t>Top restaurants serving Most liked dish 'Biryani' , along with their ratings and average cost</a:t>
            </a:r>
            <a:endParaRPr lang="en-IN" dirty="0"/>
          </a:p>
        </p:txBody>
      </p:sp>
      <p:sp>
        <p:nvSpPr>
          <p:cNvPr id="5" name="TextBox 4">
            <a:extLst>
              <a:ext uri="{FF2B5EF4-FFF2-40B4-BE49-F238E27FC236}">
                <a16:creationId xmlns:a16="http://schemas.microsoft.com/office/drawing/2014/main" id="{D3B8F9A0-E223-4397-BD28-F44CD6BDBB87}"/>
              </a:ext>
            </a:extLst>
          </p:cNvPr>
          <p:cNvSpPr txBox="1"/>
          <p:nvPr/>
        </p:nvSpPr>
        <p:spPr>
          <a:xfrm>
            <a:off x="680321" y="2716619"/>
            <a:ext cx="9335386" cy="347787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From the graphs it is evident that  </a:t>
            </a:r>
            <a:r>
              <a:rPr lang="en-US" sz="2000" dirty="0" err="1"/>
              <a:t>Bhairaveshwara</a:t>
            </a:r>
            <a:r>
              <a:rPr lang="en-US" sz="2000" dirty="0"/>
              <a:t> Military Hotel with a rating of 4.2 serves the most liked dish ‘Biryani’ to the people of </a:t>
            </a:r>
            <a:r>
              <a:rPr lang="en-US" sz="2000" dirty="0" err="1"/>
              <a:t>Bnagalore</a:t>
            </a:r>
            <a:r>
              <a:rPr lang="en-US" sz="2000" dirty="0"/>
              <a:t>.</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Then comes </a:t>
            </a:r>
            <a:r>
              <a:rPr lang="en-US" sz="2000" dirty="0" err="1"/>
              <a:t>eat.fir</a:t>
            </a:r>
            <a:r>
              <a:rPr lang="en-US" sz="2000" dirty="0"/>
              <a:t> followed by Andhra Biryani and Andhra Kitchens which provides one of the best qualities biryanis in Bangalore.</a:t>
            </a:r>
          </a:p>
          <a:p>
            <a:endParaRPr lang="en-US" sz="2000" dirty="0"/>
          </a:p>
          <a:p>
            <a:pPr marL="342900" indent="-342900">
              <a:buFont typeface="Wingdings" panose="05000000000000000000" pitchFamily="2" charset="2"/>
              <a:buChar char="Ø"/>
            </a:pPr>
            <a:r>
              <a:rPr lang="en-US" sz="2000" dirty="0"/>
              <a:t>All of these </a:t>
            </a:r>
            <a:r>
              <a:rPr lang="en-US" sz="2000" dirty="0" err="1"/>
              <a:t>restauranted</a:t>
            </a:r>
            <a:r>
              <a:rPr lang="en-US" sz="2000" dirty="0"/>
              <a:t> are rate 4.0 and above with an average cost of 250-400 which is quite budget friendly for the people.</a:t>
            </a:r>
          </a:p>
          <a:p>
            <a:endParaRPr lang="en-US" sz="2000" dirty="0"/>
          </a:p>
          <a:p>
            <a:pPr marL="342900" indent="-342900">
              <a:buFont typeface="Wingdings" panose="05000000000000000000" pitchFamily="2" charset="2"/>
              <a:buChar char="Ø"/>
            </a:pPr>
            <a:r>
              <a:rPr lang="en-US" sz="2000" dirty="0"/>
              <a:t>That’s the reason why the people of Bangalore love their Biryani the most as it within a affordable range not very expensive. </a:t>
            </a:r>
            <a:endParaRPr lang="en-IN" sz="2000" dirty="0"/>
          </a:p>
        </p:txBody>
      </p:sp>
    </p:spTree>
    <p:extLst>
      <p:ext uri="{BB962C8B-B14F-4D97-AF65-F5344CB8AC3E}">
        <p14:creationId xmlns:p14="http://schemas.microsoft.com/office/powerpoint/2010/main" val="407490892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094990" y="795759"/>
            <a:ext cx="9613861" cy="1080938"/>
          </a:xfrm>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CCB9FA74-F5CD-4A2A-B6B5-3A9B0EFABA18}"/>
              </a:ext>
            </a:extLst>
          </p:cNvPr>
          <p:cNvSpPr>
            <a:spLocks noGrp="1"/>
          </p:cNvSpPr>
          <p:nvPr>
            <p:ph idx="1"/>
          </p:nvPr>
        </p:nvSpPr>
        <p:spPr/>
        <p:txBody>
          <a:bodyPr/>
          <a:lstStyle/>
          <a:p>
            <a:pPr>
              <a:buFont typeface="Wingdings" panose="05000000000000000000" pitchFamily="2" charset="2"/>
              <a:buChar char="Ø"/>
            </a:pPr>
            <a:r>
              <a:rPr lang="en-US" dirty="0"/>
              <a:t>The Zomato dataset was analyzed to gain some insights of the food industry and food culture in Bangalore.</a:t>
            </a:r>
          </a:p>
          <a:p>
            <a:pPr>
              <a:buFont typeface="Wingdings" panose="05000000000000000000" pitchFamily="2" charset="2"/>
              <a:buChar char="Ø"/>
            </a:pPr>
            <a:r>
              <a:rPr lang="en-US" dirty="0"/>
              <a:t>We deduce some great results like which city has the most number of restaurants and hence highest number of foodies, we also saw that which city has high number of well-rated restaurants, what all cuisines are mostly preferred by people etc.</a:t>
            </a:r>
          </a:p>
          <a:p>
            <a:pPr>
              <a:buFont typeface="Wingdings" panose="05000000000000000000" pitchFamily="2" charset="2"/>
              <a:buChar char="Ø"/>
            </a:pPr>
            <a:r>
              <a:rPr lang="en-US" dirty="0"/>
              <a:t>We even found ourselves some great restaurants and some not so great ones also.</a:t>
            </a:r>
            <a:endParaRPr lang="en-IN" dirty="0"/>
          </a:p>
        </p:txBody>
      </p:sp>
      <p:sp>
        <p:nvSpPr>
          <p:cNvPr id="4" name="Rectangle 3" descr="Bullseye">
            <a:extLst>
              <a:ext uri="{FF2B5EF4-FFF2-40B4-BE49-F238E27FC236}">
                <a16:creationId xmlns:a16="http://schemas.microsoft.com/office/drawing/2014/main" id="{EECB8CC8-C72A-4518-9E80-BDA59FAC62D6}"/>
              </a:ext>
            </a:extLst>
          </p:cNvPr>
          <p:cNvSpPr/>
          <p:nvPr/>
        </p:nvSpPr>
        <p:spPr>
          <a:xfrm>
            <a:off x="90928" y="834197"/>
            <a:ext cx="1004062" cy="10040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26507745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5ED3-33B0-43BA-85F4-D14022664498}"/>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C917A647-94F6-4290-A7F5-19800C100F6B}"/>
              </a:ext>
            </a:extLst>
          </p:cNvPr>
          <p:cNvSpPr>
            <a:spLocks noGrp="1"/>
          </p:cNvSpPr>
          <p:nvPr>
            <p:ph type="body" idx="1"/>
          </p:nvPr>
        </p:nvSpPr>
        <p:spPr/>
        <p:txBody>
          <a:bodyPr/>
          <a:lstStyle/>
          <a:p>
            <a:r>
              <a:rPr lang="en-US" dirty="0"/>
              <a:t>Designed and edited by – Sreya Basak</a:t>
            </a:r>
          </a:p>
          <a:p>
            <a:endParaRPr lang="en-IN" dirty="0"/>
          </a:p>
        </p:txBody>
      </p:sp>
    </p:spTree>
    <p:extLst>
      <p:ext uri="{BB962C8B-B14F-4D97-AF65-F5344CB8AC3E}">
        <p14:creationId xmlns:p14="http://schemas.microsoft.com/office/powerpoint/2010/main" val="69672000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830F-7C43-413E-9B75-9F8A4C78B71B}"/>
              </a:ext>
            </a:extLst>
          </p:cNvPr>
          <p:cNvSpPr>
            <a:spLocks noGrp="1"/>
          </p:cNvSpPr>
          <p:nvPr>
            <p:ph type="title"/>
          </p:nvPr>
        </p:nvSpPr>
        <p:spPr>
          <a:xfrm>
            <a:off x="913795" y="864782"/>
            <a:ext cx="10353762" cy="757561"/>
          </a:xfrm>
        </p:spPr>
        <p:txBody>
          <a:bodyPr>
            <a:normAutofit/>
          </a:bodyPr>
          <a:lstStyle/>
          <a:p>
            <a:r>
              <a:rPr lang="en-US" b="1" dirty="0">
                <a:latin typeface="Californian FB" panose="0207040306080B030204" pitchFamily="18" charset="0"/>
              </a:rPr>
              <a:t>Attributes of the Dataset</a:t>
            </a:r>
            <a:endParaRPr lang="en-IN" b="1"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555FFF91-2971-4BB9-836A-0A229D33CF66}"/>
              </a:ext>
            </a:extLst>
          </p:cNvPr>
          <p:cNvSpPr>
            <a:spLocks noGrp="1"/>
          </p:cNvSpPr>
          <p:nvPr>
            <p:ph idx="1"/>
          </p:nvPr>
        </p:nvSpPr>
        <p:spPr>
          <a:xfrm>
            <a:off x="913795" y="2028824"/>
            <a:ext cx="10353762" cy="4593917"/>
          </a:xfrm>
        </p:spPr>
        <p:txBody>
          <a:bodyPr>
            <a:normAutofit fontScale="85000" lnSpcReduction="20000"/>
          </a:bodyPr>
          <a:lstStyle/>
          <a:p>
            <a:pPr algn="l"/>
            <a:r>
              <a:rPr lang="en-US" b="0" i="0" dirty="0">
                <a:effectLst/>
                <a:latin typeface="Sitka Subheading" panose="02000505000000020004" pitchFamily="2" charset="0"/>
              </a:rPr>
              <a:t>The dataset is taken from Kaggle. It contains the following features :</a:t>
            </a:r>
          </a:p>
          <a:p>
            <a:pPr algn="l">
              <a:buFont typeface="+mj-lt"/>
              <a:buAutoNum type="arabicPeriod"/>
            </a:pPr>
            <a:r>
              <a:rPr lang="en-US" b="0" i="1" dirty="0">
                <a:effectLst/>
                <a:latin typeface="Sitka Subheading" panose="02000505000000020004" pitchFamily="2" charset="0"/>
              </a:rPr>
              <a:t>name</a:t>
            </a:r>
            <a:r>
              <a:rPr lang="en-US" b="0" i="0" dirty="0">
                <a:effectLst/>
                <a:latin typeface="Sitka Subheading" panose="02000505000000020004" pitchFamily="2" charset="0"/>
              </a:rPr>
              <a:t> : This feature contains the name of the restaurant</a:t>
            </a:r>
          </a:p>
          <a:p>
            <a:pPr algn="l">
              <a:buFont typeface="+mj-lt"/>
              <a:buAutoNum type="arabicPeriod"/>
            </a:pPr>
            <a:r>
              <a:rPr lang="en-US" b="0" i="1" dirty="0" err="1">
                <a:effectLst/>
                <a:latin typeface="Sitka Subheading" panose="02000505000000020004" pitchFamily="2" charset="0"/>
              </a:rPr>
              <a:t>online_order</a:t>
            </a:r>
            <a:r>
              <a:rPr lang="en-US" b="0" i="0" dirty="0">
                <a:effectLst/>
                <a:latin typeface="Sitka Subheading" panose="02000505000000020004" pitchFamily="2" charset="0"/>
              </a:rPr>
              <a:t> : whether online ordering is available in the restaurant or not</a:t>
            </a:r>
          </a:p>
          <a:p>
            <a:pPr algn="l">
              <a:buFont typeface="+mj-lt"/>
              <a:buAutoNum type="arabicPeriod"/>
            </a:pPr>
            <a:r>
              <a:rPr lang="en-US" b="0" i="1" dirty="0" err="1">
                <a:effectLst/>
                <a:latin typeface="Sitka Subheading" panose="02000505000000020004" pitchFamily="2" charset="0"/>
              </a:rPr>
              <a:t>book_table</a:t>
            </a:r>
            <a:r>
              <a:rPr lang="en-US" b="0" i="0" dirty="0">
                <a:effectLst/>
                <a:latin typeface="Sitka Subheading" panose="02000505000000020004" pitchFamily="2" charset="0"/>
              </a:rPr>
              <a:t> : table book option available or not</a:t>
            </a:r>
          </a:p>
          <a:p>
            <a:pPr algn="l">
              <a:buFont typeface="+mj-lt"/>
              <a:buAutoNum type="arabicPeriod"/>
            </a:pPr>
            <a:r>
              <a:rPr lang="en-US" b="0" i="1" dirty="0">
                <a:effectLst/>
                <a:latin typeface="Sitka Subheading" panose="02000505000000020004" pitchFamily="2" charset="0"/>
              </a:rPr>
              <a:t>rate</a:t>
            </a:r>
            <a:r>
              <a:rPr lang="en-US" b="0" i="0" dirty="0">
                <a:effectLst/>
                <a:latin typeface="Sitka Subheading" panose="02000505000000020004" pitchFamily="2" charset="0"/>
              </a:rPr>
              <a:t> : contains the overall rating of the restaurant out of 5</a:t>
            </a:r>
          </a:p>
          <a:p>
            <a:pPr algn="l">
              <a:buFont typeface="+mj-lt"/>
              <a:buAutoNum type="arabicPeriod"/>
            </a:pPr>
            <a:r>
              <a:rPr lang="en-US" b="0" i="1" dirty="0">
                <a:effectLst/>
                <a:latin typeface="Sitka Subheading" panose="02000505000000020004" pitchFamily="2" charset="0"/>
              </a:rPr>
              <a:t>votes</a:t>
            </a:r>
            <a:r>
              <a:rPr lang="en-US" b="0" i="0" dirty="0">
                <a:effectLst/>
                <a:latin typeface="Sitka Subheading" panose="02000505000000020004" pitchFamily="2" charset="0"/>
              </a:rPr>
              <a:t> : contains total number of upvotes for the restaurant</a:t>
            </a:r>
          </a:p>
          <a:p>
            <a:pPr algn="l">
              <a:buFont typeface="+mj-lt"/>
              <a:buAutoNum type="arabicPeriod"/>
            </a:pPr>
            <a:r>
              <a:rPr lang="en-US" b="0" i="1" dirty="0" err="1">
                <a:effectLst/>
                <a:latin typeface="Sitka Subheading" panose="02000505000000020004" pitchFamily="2" charset="0"/>
              </a:rPr>
              <a:t>rest_type</a:t>
            </a:r>
            <a:r>
              <a:rPr lang="en-US" b="0" i="0" dirty="0">
                <a:effectLst/>
                <a:latin typeface="Sitka Subheading" panose="02000505000000020004" pitchFamily="2" charset="0"/>
              </a:rPr>
              <a:t> : restaurant type</a:t>
            </a:r>
          </a:p>
          <a:p>
            <a:pPr algn="l">
              <a:buFont typeface="+mj-lt"/>
              <a:buAutoNum type="arabicPeriod"/>
            </a:pPr>
            <a:r>
              <a:rPr lang="en-US" b="0" i="1" dirty="0" err="1">
                <a:effectLst/>
                <a:latin typeface="Sitka Subheading" panose="02000505000000020004" pitchFamily="2" charset="0"/>
              </a:rPr>
              <a:t>dish_liked</a:t>
            </a:r>
            <a:r>
              <a:rPr lang="en-US" b="0" i="0" dirty="0">
                <a:effectLst/>
                <a:latin typeface="Sitka Subheading" panose="02000505000000020004" pitchFamily="2" charset="0"/>
              </a:rPr>
              <a:t> : dishes people liked in the restaurant</a:t>
            </a:r>
          </a:p>
          <a:p>
            <a:pPr algn="l">
              <a:buFont typeface="+mj-lt"/>
              <a:buAutoNum type="arabicPeriod"/>
            </a:pPr>
            <a:r>
              <a:rPr lang="en-US" b="0" i="1" dirty="0">
                <a:effectLst/>
                <a:latin typeface="Sitka Subheading" panose="02000505000000020004" pitchFamily="2" charset="0"/>
              </a:rPr>
              <a:t>cuisines</a:t>
            </a:r>
            <a:r>
              <a:rPr lang="en-US" b="0" i="0" dirty="0">
                <a:effectLst/>
                <a:latin typeface="Sitka Subheading" panose="02000505000000020004" pitchFamily="2" charset="0"/>
              </a:rPr>
              <a:t> : food styles, separated by comma</a:t>
            </a:r>
          </a:p>
          <a:p>
            <a:pPr algn="l">
              <a:buFont typeface="+mj-lt"/>
              <a:buAutoNum type="arabicPeriod"/>
            </a:pPr>
            <a:r>
              <a:rPr lang="en-US" b="0" i="1" dirty="0" err="1">
                <a:effectLst/>
                <a:latin typeface="Sitka Subheading" panose="02000505000000020004" pitchFamily="2" charset="0"/>
              </a:rPr>
              <a:t>avg_cost</a:t>
            </a:r>
            <a:r>
              <a:rPr lang="en-US" b="0" i="0" dirty="0">
                <a:effectLst/>
                <a:latin typeface="Sitka Subheading" panose="02000505000000020004" pitchFamily="2" charset="0"/>
              </a:rPr>
              <a:t>: contains the approximate cost of meal for two people</a:t>
            </a:r>
          </a:p>
          <a:p>
            <a:pPr algn="l">
              <a:buFont typeface="+mj-lt"/>
              <a:buAutoNum type="arabicPeriod"/>
            </a:pPr>
            <a:r>
              <a:rPr lang="en-US" i="1" dirty="0" err="1">
                <a:effectLst/>
                <a:latin typeface="Sitka Subheading" panose="02000505000000020004" pitchFamily="2" charset="0"/>
              </a:rPr>
              <a:t>m</a:t>
            </a:r>
            <a:r>
              <a:rPr lang="en-US" b="0" i="1" dirty="0" err="1">
                <a:effectLst/>
                <a:latin typeface="Sitka Subheading" panose="02000505000000020004" pitchFamily="2" charset="0"/>
              </a:rPr>
              <a:t>eal_type</a:t>
            </a:r>
            <a:r>
              <a:rPr lang="en-US" b="0" i="0" dirty="0">
                <a:effectLst/>
                <a:latin typeface="Sitka Subheading" panose="02000505000000020004" pitchFamily="2" charset="0"/>
              </a:rPr>
              <a:t> : type of meal</a:t>
            </a:r>
          </a:p>
          <a:p>
            <a:pPr algn="l">
              <a:buFont typeface="+mj-lt"/>
              <a:buAutoNum type="arabicPeriod"/>
            </a:pPr>
            <a:r>
              <a:rPr lang="en-US" b="0" i="1" dirty="0">
                <a:effectLst/>
                <a:latin typeface="Sitka Subheading" panose="02000505000000020004" pitchFamily="2" charset="0"/>
              </a:rPr>
              <a:t>city</a:t>
            </a:r>
            <a:r>
              <a:rPr lang="en-US" b="0" i="0" dirty="0">
                <a:effectLst/>
                <a:latin typeface="Sitka Subheading" panose="02000505000000020004" pitchFamily="2" charset="0"/>
              </a:rPr>
              <a:t>: contains the neighborhood in which the restaurant is located</a:t>
            </a:r>
          </a:p>
          <a:p>
            <a:pPr algn="l"/>
            <a:r>
              <a:rPr lang="en-US" b="0" i="0" dirty="0">
                <a:effectLst/>
                <a:latin typeface="Sitka Subheading" panose="02000505000000020004" pitchFamily="2" charset="0"/>
              </a:rPr>
              <a:t>The dataset contains 19118 rows.</a:t>
            </a:r>
          </a:p>
          <a:p>
            <a:endParaRPr lang="en-IN" dirty="0"/>
          </a:p>
        </p:txBody>
      </p:sp>
    </p:spTree>
    <p:extLst>
      <p:ext uri="{BB962C8B-B14F-4D97-AF65-F5344CB8AC3E}">
        <p14:creationId xmlns:p14="http://schemas.microsoft.com/office/powerpoint/2010/main" val="13950539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C00A-59D4-436C-B2A5-1ABD9C1EC59A}"/>
              </a:ext>
            </a:extLst>
          </p:cNvPr>
          <p:cNvSpPr>
            <a:spLocks noGrp="1"/>
          </p:cNvSpPr>
          <p:nvPr>
            <p:ph type="ctrTitle"/>
          </p:nvPr>
        </p:nvSpPr>
        <p:spPr>
          <a:xfrm>
            <a:off x="680322" y="2860584"/>
            <a:ext cx="8144134" cy="1373070"/>
          </a:xfrm>
        </p:spPr>
        <p:txBody>
          <a:bodyPr>
            <a:noAutofit/>
          </a:bodyPr>
          <a:lstStyle/>
          <a:p>
            <a:r>
              <a:rPr lang="en-US" sz="3600" b="1" dirty="0">
                <a:latin typeface="Clarendon BT" panose="02040704040505020204" pitchFamily="18" charset="0"/>
              </a:rPr>
              <a:t>BUSINESS INSIGHTS </a:t>
            </a:r>
            <a:br>
              <a:rPr lang="en-US" sz="3600" b="1" dirty="0">
                <a:latin typeface="Clarendon BT" panose="02040704040505020204" pitchFamily="18" charset="0"/>
              </a:rPr>
            </a:br>
            <a:r>
              <a:rPr lang="en-US" sz="3600" b="1" dirty="0">
                <a:latin typeface="Clarendon BT" panose="02040704040505020204" pitchFamily="18" charset="0"/>
              </a:rPr>
              <a:t>FROM </a:t>
            </a:r>
            <a:br>
              <a:rPr lang="en-US" sz="3600" b="1" dirty="0">
                <a:latin typeface="Clarendon BT" panose="02040704040505020204" pitchFamily="18" charset="0"/>
              </a:rPr>
            </a:br>
            <a:r>
              <a:rPr lang="en-US" sz="3600" b="1" dirty="0">
                <a:latin typeface="Clarendon BT" panose="02040704040505020204" pitchFamily="18" charset="0"/>
              </a:rPr>
              <a:t>THE DATASET</a:t>
            </a:r>
            <a:endParaRPr lang="en-IN" sz="3600" dirty="0"/>
          </a:p>
        </p:txBody>
      </p:sp>
      <p:sp>
        <p:nvSpPr>
          <p:cNvPr id="3" name="Subtitle 2">
            <a:extLst>
              <a:ext uri="{FF2B5EF4-FFF2-40B4-BE49-F238E27FC236}">
                <a16:creationId xmlns:a16="http://schemas.microsoft.com/office/drawing/2014/main" id="{4EFACCC1-1B1C-4284-99AA-84430D194657}"/>
              </a:ext>
            </a:extLst>
          </p:cNvPr>
          <p:cNvSpPr>
            <a:spLocks noGrp="1"/>
          </p:cNvSpPr>
          <p:nvPr>
            <p:ph type="subTitle" idx="1"/>
          </p:nvPr>
        </p:nvSpPr>
        <p:spPr/>
        <p:txBody>
          <a:bodyPr/>
          <a:lstStyle/>
          <a:p>
            <a:r>
              <a:rPr lang="en-US" dirty="0">
                <a:solidFill>
                  <a:schemeClr val="tx1">
                    <a:lumMod val="75000"/>
                  </a:schemeClr>
                </a:solidFill>
                <a:latin typeface="Sitka Subheading" panose="02000505000000020004" pitchFamily="2" charset="0"/>
              </a:rPr>
              <a:t>After cleaning the data of null values and blank rows we have the following business insights from the dataset…</a:t>
            </a:r>
            <a:endParaRPr lang="en-IN" dirty="0">
              <a:solidFill>
                <a:schemeClr val="tx1">
                  <a:lumMod val="75000"/>
                </a:schemeClr>
              </a:solidFill>
              <a:latin typeface="Sitka Subheading" panose="02000505000000020004" pitchFamily="2" charset="0"/>
            </a:endParaRPr>
          </a:p>
        </p:txBody>
      </p:sp>
    </p:spTree>
    <p:extLst>
      <p:ext uri="{BB962C8B-B14F-4D97-AF65-F5344CB8AC3E}">
        <p14:creationId xmlns:p14="http://schemas.microsoft.com/office/powerpoint/2010/main" val="225095065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C733-F55A-4391-AB05-9F2BC19049B1}"/>
              </a:ext>
            </a:extLst>
          </p:cNvPr>
          <p:cNvSpPr>
            <a:spLocks noGrp="1"/>
          </p:cNvSpPr>
          <p:nvPr>
            <p:ph type="title"/>
          </p:nvPr>
        </p:nvSpPr>
        <p:spPr>
          <a:xfrm>
            <a:off x="283481" y="364206"/>
            <a:ext cx="9689194" cy="1675559"/>
          </a:xfrm>
        </p:spPr>
        <p:txBody>
          <a:bodyPr>
            <a:normAutofit/>
          </a:bodyPr>
          <a:lstStyle/>
          <a:p>
            <a:r>
              <a:rPr lang="en-US" sz="3200" b="1" dirty="0">
                <a:latin typeface="Californian FB" panose="0207040306080B030204" pitchFamily="18" charset="0"/>
              </a:rPr>
              <a:t>No. of restaurants having the option for online ordering</a:t>
            </a:r>
            <a:endParaRPr lang="en-IN" sz="3200" b="1" dirty="0">
              <a:latin typeface="Californian FB" panose="0207040306080B030204" pitchFamily="18" charset="0"/>
            </a:endParaRPr>
          </a:p>
        </p:txBody>
      </p:sp>
      <p:graphicFrame>
        <p:nvGraphicFramePr>
          <p:cNvPr id="8" name="Picture Placeholder 7">
            <a:extLst>
              <a:ext uri="{FF2B5EF4-FFF2-40B4-BE49-F238E27FC236}">
                <a16:creationId xmlns:a16="http://schemas.microsoft.com/office/drawing/2014/main" id="{7243B6CF-0A84-4C24-BCDE-C7EA0D318FF7}"/>
              </a:ext>
            </a:extLst>
          </p:cNvPr>
          <p:cNvGraphicFramePr>
            <a:graphicFrameLocks noGrp="1"/>
          </p:cNvGraphicFramePr>
          <p:nvPr>
            <p:ph type="pic" idx="1"/>
            <p:extLst>
              <p:ext uri="{D42A27DB-BD31-4B8C-83A1-F6EECF244321}">
                <p14:modId xmlns:p14="http://schemas.microsoft.com/office/powerpoint/2010/main" val="1595536978"/>
              </p:ext>
            </p:extLst>
          </p:nvPr>
        </p:nvGraphicFramePr>
        <p:xfrm>
          <a:off x="6439874" y="1952625"/>
          <a:ext cx="5468645" cy="45529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DEDF56BF-718A-4513-AE34-3D7E0A97A156}"/>
              </a:ext>
            </a:extLst>
          </p:cNvPr>
          <p:cNvSpPr>
            <a:spLocks noGrp="1"/>
          </p:cNvSpPr>
          <p:nvPr>
            <p:ph type="body" sz="half" idx="2"/>
          </p:nvPr>
        </p:nvSpPr>
        <p:spPr>
          <a:xfrm>
            <a:off x="209550" y="2143125"/>
            <a:ext cx="5284071" cy="4438651"/>
          </a:xfrm>
        </p:spPr>
        <p:txBody>
          <a:bodyPr>
            <a:normAutofit/>
          </a:bodyPr>
          <a:lstStyle/>
          <a:p>
            <a:r>
              <a:rPr lang="en-US" sz="2200" dirty="0"/>
              <a:t>Majority of the restaurants(13,933 out of 19118) have the option for booking online.</a:t>
            </a:r>
          </a:p>
          <a:p>
            <a:pPr marL="285750" indent="-285750">
              <a:buFont typeface="Wingdings" panose="05000000000000000000" pitchFamily="2" charset="2"/>
              <a:buChar char="Ø"/>
            </a:pPr>
            <a:r>
              <a:rPr lang="en-IN" sz="2200" dirty="0"/>
              <a:t>Restaurants having option for online ordering is - 13,933 </a:t>
            </a:r>
            <a:r>
              <a:rPr lang="en-IN" sz="2200" dirty="0" err="1"/>
              <a:t>ie</a:t>
            </a:r>
            <a:r>
              <a:rPr lang="en-IN" sz="2200" dirty="0"/>
              <a:t> 72.88%</a:t>
            </a:r>
          </a:p>
          <a:p>
            <a:pPr marL="285750" indent="-285750">
              <a:buFont typeface="Wingdings" panose="05000000000000000000" pitchFamily="2" charset="2"/>
              <a:buChar char="Ø"/>
            </a:pPr>
            <a:r>
              <a:rPr lang="en-IN" sz="2200" dirty="0"/>
              <a:t>Restaurants not having option for online ordering is - 5,185 </a:t>
            </a:r>
            <a:r>
              <a:rPr lang="en-IN" sz="2200" dirty="0" err="1"/>
              <a:t>ie</a:t>
            </a:r>
            <a:r>
              <a:rPr lang="en-IN" sz="2200" dirty="0"/>
              <a:t> 27.12%</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570622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71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9C79-3253-4AE7-9222-F09E26F74E64}"/>
              </a:ext>
            </a:extLst>
          </p:cNvPr>
          <p:cNvSpPr>
            <a:spLocks noGrp="1"/>
          </p:cNvSpPr>
          <p:nvPr>
            <p:ph type="title"/>
          </p:nvPr>
        </p:nvSpPr>
        <p:spPr/>
        <p:txBody>
          <a:bodyPr>
            <a:normAutofit/>
          </a:bodyPr>
          <a:lstStyle/>
          <a:p>
            <a:r>
              <a:rPr lang="en-US" sz="3200" b="1" dirty="0">
                <a:latin typeface="Californian FB" panose="0207040306080B030204" pitchFamily="18" charset="0"/>
              </a:rPr>
              <a:t>No. of restaurants having the option to book a table</a:t>
            </a:r>
            <a:endParaRPr lang="en-IN" sz="3200" b="1" dirty="0">
              <a:latin typeface="Californian FB" panose="0207040306080B030204" pitchFamily="18" charset="0"/>
            </a:endParaRPr>
          </a:p>
        </p:txBody>
      </p:sp>
      <p:graphicFrame>
        <p:nvGraphicFramePr>
          <p:cNvPr id="5" name="Content Placeholder 4">
            <a:extLst>
              <a:ext uri="{FF2B5EF4-FFF2-40B4-BE49-F238E27FC236}">
                <a16:creationId xmlns:a16="http://schemas.microsoft.com/office/drawing/2014/main" id="{515822FE-43A6-469B-826B-50E96F769E9A}"/>
              </a:ext>
            </a:extLst>
          </p:cNvPr>
          <p:cNvGraphicFramePr>
            <a:graphicFrameLocks noGrp="1"/>
          </p:cNvGraphicFramePr>
          <p:nvPr>
            <p:ph idx="1"/>
            <p:extLst>
              <p:ext uri="{D42A27DB-BD31-4B8C-83A1-F6EECF244321}">
                <p14:modId xmlns:p14="http://schemas.microsoft.com/office/powerpoint/2010/main" val="3732407448"/>
              </p:ext>
            </p:extLst>
          </p:nvPr>
        </p:nvGraphicFramePr>
        <p:xfrm>
          <a:off x="5903040" y="2222500"/>
          <a:ext cx="5608638" cy="41973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034087C2-4C39-4B01-BE7E-86DAAA1EAB4F}"/>
              </a:ext>
            </a:extLst>
          </p:cNvPr>
          <p:cNvSpPr>
            <a:spLocks noGrp="1"/>
          </p:cNvSpPr>
          <p:nvPr>
            <p:ph type="body" sz="half" idx="2"/>
          </p:nvPr>
        </p:nvSpPr>
        <p:spPr>
          <a:xfrm>
            <a:off x="680321" y="2336872"/>
            <a:ext cx="4872753" cy="3599317"/>
          </a:xfrm>
        </p:spPr>
        <p:txBody>
          <a:bodyPr>
            <a:noAutofit/>
          </a:bodyPr>
          <a:lstStyle/>
          <a:p>
            <a:pPr marL="285750" indent="-285750">
              <a:buFont typeface="Wingdings" panose="05000000000000000000" pitchFamily="2" charset="2"/>
              <a:buChar char="Ø"/>
            </a:pPr>
            <a:r>
              <a:rPr lang="en-US" sz="2200" dirty="0"/>
              <a:t>We see that very high number of restaurants does not offer the service to book table, and very less do.</a:t>
            </a:r>
          </a:p>
          <a:p>
            <a:pPr marL="285750" indent="-285750">
              <a:buFont typeface="Wingdings" panose="05000000000000000000" pitchFamily="2" charset="2"/>
              <a:buChar char="Ø"/>
            </a:pPr>
            <a:r>
              <a:rPr lang="en-US" sz="2200" dirty="0"/>
              <a:t>This means that people at Bangalore prefer to eat at their homes or prefer fast food(snacks — quick bites).</a:t>
            </a:r>
          </a:p>
          <a:p>
            <a:pPr marL="285750" indent="-285750">
              <a:buFont typeface="Wingdings" panose="05000000000000000000" pitchFamily="2" charset="2"/>
              <a:buChar char="Ø"/>
            </a:pPr>
            <a:r>
              <a:rPr lang="en-US" sz="2200" dirty="0"/>
              <a:t>Only 4203 out of 19118 restaurants have the option of booking a table</a:t>
            </a:r>
            <a:endParaRPr lang="en-IN" sz="2200" dirty="0"/>
          </a:p>
        </p:txBody>
      </p:sp>
    </p:spTree>
    <p:extLst>
      <p:ext uri="{BB962C8B-B14F-4D97-AF65-F5344CB8AC3E}">
        <p14:creationId xmlns:p14="http://schemas.microsoft.com/office/powerpoint/2010/main" val="2895423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7705-9C0F-420F-B1D6-FDE287F820A0}"/>
              </a:ext>
            </a:extLst>
          </p:cNvPr>
          <p:cNvSpPr>
            <a:spLocks noGrp="1"/>
          </p:cNvSpPr>
          <p:nvPr>
            <p:ph type="title"/>
          </p:nvPr>
        </p:nvSpPr>
        <p:spPr/>
        <p:txBody>
          <a:bodyPr>
            <a:normAutofit/>
          </a:bodyPr>
          <a:lstStyle/>
          <a:p>
            <a:r>
              <a:rPr lang="en-US" sz="3200" b="1" dirty="0">
                <a:latin typeface="Californian FB" panose="0207040306080B030204" pitchFamily="18" charset="0"/>
              </a:rPr>
              <a:t>No. of restaurants in each city</a:t>
            </a:r>
            <a:endParaRPr lang="en-IN" sz="3200" b="1" dirty="0">
              <a:latin typeface="Californian FB" panose="0207040306080B030204" pitchFamily="18" charset="0"/>
            </a:endParaRPr>
          </a:p>
        </p:txBody>
      </p:sp>
      <p:graphicFrame>
        <p:nvGraphicFramePr>
          <p:cNvPr id="15" name="Content Placeholder 14">
            <a:extLst>
              <a:ext uri="{FF2B5EF4-FFF2-40B4-BE49-F238E27FC236}">
                <a16:creationId xmlns:a16="http://schemas.microsoft.com/office/drawing/2014/main" id="{E8BCAA86-5676-4A50-AFFF-8F56ED055D99}"/>
              </a:ext>
            </a:extLst>
          </p:cNvPr>
          <p:cNvGraphicFramePr>
            <a:graphicFrameLocks noGrp="1"/>
          </p:cNvGraphicFramePr>
          <p:nvPr>
            <p:ph idx="1"/>
            <p:extLst>
              <p:ext uri="{D42A27DB-BD31-4B8C-83A1-F6EECF244321}">
                <p14:modId xmlns:p14="http://schemas.microsoft.com/office/powerpoint/2010/main" val="328668446"/>
              </p:ext>
            </p:extLst>
          </p:nvPr>
        </p:nvGraphicFramePr>
        <p:xfrm>
          <a:off x="4686299" y="2336800"/>
          <a:ext cx="7191376"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8161B2B0-A1FD-49FA-B97C-62815DEF934E}"/>
              </a:ext>
            </a:extLst>
          </p:cNvPr>
          <p:cNvSpPr>
            <a:spLocks noGrp="1"/>
          </p:cNvSpPr>
          <p:nvPr>
            <p:ph type="body" sz="half" idx="2"/>
          </p:nvPr>
        </p:nvSpPr>
        <p:spPr>
          <a:xfrm>
            <a:off x="314325" y="2336872"/>
            <a:ext cx="4156075" cy="3987728"/>
          </a:xfrm>
        </p:spPr>
        <p:txBody>
          <a:bodyPr>
            <a:noAutofit/>
          </a:bodyPr>
          <a:lstStyle/>
          <a:p>
            <a:pPr marL="285750" indent="-285750">
              <a:buFont typeface="Wingdings" panose="05000000000000000000" pitchFamily="2" charset="2"/>
              <a:buChar char="Ø"/>
            </a:pPr>
            <a:r>
              <a:rPr lang="en-US" sz="2200" dirty="0"/>
              <a:t>BTM has the highest number of restaurants, followed by Koramangala 7th Block.</a:t>
            </a:r>
          </a:p>
          <a:p>
            <a:pPr marL="285750" indent="-285750">
              <a:buFont typeface="Wingdings" panose="05000000000000000000" pitchFamily="2" charset="2"/>
              <a:buChar char="Ø"/>
            </a:pPr>
            <a:r>
              <a:rPr lang="en-US" sz="2200" dirty="0"/>
              <a:t>New BEL Road has the least number of restaurants, followed by Banashankari.</a:t>
            </a:r>
          </a:p>
          <a:p>
            <a:pPr marL="285750" indent="-285750">
              <a:buFont typeface="Wingdings" panose="05000000000000000000" pitchFamily="2" charset="2"/>
              <a:buChar char="Ø"/>
            </a:pPr>
            <a:r>
              <a:rPr lang="en-US" sz="2200" dirty="0"/>
              <a:t>It seems that the main foodies live in BTM and Koramangala.</a:t>
            </a:r>
            <a:endParaRPr lang="en-IN" sz="2200" dirty="0"/>
          </a:p>
        </p:txBody>
      </p:sp>
    </p:spTree>
    <p:extLst>
      <p:ext uri="{BB962C8B-B14F-4D97-AF65-F5344CB8AC3E}">
        <p14:creationId xmlns:p14="http://schemas.microsoft.com/office/powerpoint/2010/main" val="4166950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0016-E2E1-4BCF-A088-8106D493A7EE}"/>
              </a:ext>
            </a:extLst>
          </p:cNvPr>
          <p:cNvSpPr>
            <a:spLocks noGrp="1"/>
          </p:cNvSpPr>
          <p:nvPr>
            <p:ph type="title"/>
          </p:nvPr>
        </p:nvSpPr>
        <p:spPr/>
        <p:txBody>
          <a:bodyPr>
            <a:normAutofit/>
          </a:bodyPr>
          <a:lstStyle/>
          <a:p>
            <a:r>
              <a:rPr lang="en-US" sz="3200" b="1" dirty="0">
                <a:latin typeface="Californian FB" panose="0207040306080B030204" pitchFamily="18" charset="0"/>
              </a:rPr>
              <a:t>No. of restaurants for each rating</a:t>
            </a:r>
            <a:endParaRPr lang="en-IN" sz="3200" b="1" dirty="0">
              <a:latin typeface="Californian FB" panose="0207040306080B030204" pitchFamily="18" charset="0"/>
            </a:endParaRPr>
          </a:p>
        </p:txBody>
      </p:sp>
      <p:sp>
        <p:nvSpPr>
          <p:cNvPr id="4" name="Text Placeholder 3">
            <a:extLst>
              <a:ext uri="{FF2B5EF4-FFF2-40B4-BE49-F238E27FC236}">
                <a16:creationId xmlns:a16="http://schemas.microsoft.com/office/drawing/2014/main" id="{3A5D246B-527F-40A6-982E-75B6626163BC}"/>
              </a:ext>
            </a:extLst>
          </p:cNvPr>
          <p:cNvSpPr>
            <a:spLocks noGrp="1"/>
          </p:cNvSpPr>
          <p:nvPr>
            <p:ph type="body" sz="half" idx="2"/>
          </p:nvPr>
        </p:nvSpPr>
        <p:spPr>
          <a:xfrm>
            <a:off x="304799" y="2076450"/>
            <a:ext cx="11439525" cy="4467225"/>
          </a:xfrm>
        </p:spPr>
        <p:txBody>
          <a:bodyPr>
            <a:normAutofit/>
          </a:bodyPr>
          <a:lstStyle/>
          <a:p>
            <a:pPr marL="342900" indent="-342900">
              <a:buFont typeface="Wingdings" panose="05000000000000000000" pitchFamily="2" charset="2"/>
              <a:buChar char="Ø"/>
            </a:pPr>
            <a:r>
              <a:rPr lang="en-US" sz="2200" dirty="0"/>
              <a:t>The majority of restaurants (3016) are rated 3.9(out of 5), followed by 4 and 4.1, which are decent ratings. This means that most of the restaurants at Bangalore are liked by the citizens and hence rated above average.</a:t>
            </a:r>
          </a:p>
          <a:p>
            <a:pPr marL="342900" indent="-342900">
              <a:buFont typeface="Wingdings" panose="05000000000000000000" pitchFamily="2" charset="2"/>
              <a:buChar char="Ø"/>
            </a:pPr>
            <a:r>
              <a:rPr lang="en-US" sz="2200" dirty="0"/>
              <a:t>No. of </a:t>
            </a:r>
            <a:r>
              <a:rPr lang="en-US" sz="2200" dirty="0" err="1"/>
              <a:t>restauranats</a:t>
            </a:r>
            <a:r>
              <a:rPr lang="en-US" sz="2200" dirty="0"/>
              <a:t> rated 4 are 2631 and those rated 4.1 are 2468.</a:t>
            </a:r>
          </a:p>
          <a:p>
            <a:pPr marL="342900" indent="-342900">
              <a:buFont typeface="Wingdings" panose="05000000000000000000" pitchFamily="2" charset="2"/>
              <a:buChar char="Ø"/>
            </a:pPr>
            <a:r>
              <a:rPr lang="en-US" sz="2200" dirty="0"/>
              <a:t>There are very few restaurants with very high rating like 4.9 or 4.8.</a:t>
            </a:r>
          </a:p>
          <a:p>
            <a:pPr marL="342900" indent="-342900">
              <a:buFont typeface="Wingdings" panose="05000000000000000000" pitchFamily="2" charset="2"/>
              <a:buChar char="Ø"/>
            </a:pPr>
            <a:r>
              <a:rPr lang="en-US" sz="2200" dirty="0"/>
              <a:t>Also, there are very less number of restaurants that are rated below average.</a:t>
            </a:r>
          </a:p>
          <a:p>
            <a:pPr marL="342900" indent="-342900">
              <a:buFont typeface="Wingdings" panose="05000000000000000000" pitchFamily="2" charset="2"/>
              <a:buChar char="Ø"/>
            </a:pPr>
            <a:r>
              <a:rPr lang="en-US" sz="2200" dirty="0"/>
              <a:t>This shows that due to high rise in the number of restaurants in Bangalore, the competition is at its best, as every restaurant is trying to excel in quality and services to increase the number of customers, and hence enhance profit.</a:t>
            </a:r>
            <a:endParaRPr lang="en-IN" sz="2200" dirty="0"/>
          </a:p>
        </p:txBody>
      </p:sp>
    </p:spTree>
    <p:extLst>
      <p:ext uri="{BB962C8B-B14F-4D97-AF65-F5344CB8AC3E}">
        <p14:creationId xmlns:p14="http://schemas.microsoft.com/office/powerpoint/2010/main" val="182959801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3670-5284-40B3-9DFA-1CE4A1B8BB78}"/>
              </a:ext>
            </a:extLst>
          </p:cNvPr>
          <p:cNvSpPr>
            <a:spLocks noGrp="1"/>
          </p:cNvSpPr>
          <p:nvPr>
            <p:ph type="title"/>
          </p:nvPr>
        </p:nvSpPr>
        <p:spPr>
          <a:xfrm>
            <a:off x="680321" y="753228"/>
            <a:ext cx="9613861" cy="885072"/>
          </a:xfrm>
        </p:spPr>
        <p:txBody>
          <a:bodyPr/>
          <a:lstStyle/>
          <a:p>
            <a:r>
              <a:rPr lang="en-US" sz="3600" b="1" dirty="0">
                <a:latin typeface="Californian FB" panose="0207040306080B030204" pitchFamily="18" charset="0"/>
              </a:rPr>
              <a:t>No. of restaurants for each rating</a:t>
            </a:r>
            <a:endParaRPr lang="en-IN" dirty="0"/>
          </a:p>
        </p:txBody>
      </p:sp>
      <p:graphicFrame>
        <p:nvGraphicFramePr>
          <p:cNvPr id="4" name="Content Placeholder 6">
            <a:extLst>
              <a:ext uri="{FF2B5EF4-FFF2-40B4-BE49-F238E27FC236}">
                <a16:creationId xmlns:a16="http://schemas.microsoft.com/office/drawing/2014/main" id="{877C6157-8F9E-4676-9806-B1B04F71D159}"/>
              </a:ext>
            </a:extLst>
          </p:cNvPr>
          <p:cNvGraphicFramePr>
            <a:graphicFrameLocks noGrp="1"/>
          </p:cNvGraphicFramePr>
          <p:nvPr>
            <p:ph idx="1"/>
            <p:extLst>
              <p:ext uri="{D42A27DB-BD31-4B8C-83A1-F6EECF244321}">
                <p14:modId xmlns:p14="http://schemas.microsoft.com/office/powerpoint/2010/main" val="2017761376"/>
              </p:ext>
            </p:extLst>
          </p:nvPr>
        </p:nvGraphicFramePr>
        <p:xfrm>
          <a:off x="295275" y="1847850"/>
          <a:ext cx="11525250" cy="482917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descr="Bar chart">
            <a:extLst>
              <a:ext uri="{FF2B5EF4-FFF2-40B4-BE49-F238E27FC236}">
                <a16:creationId xmlns:a16="http://schemas.microsoft.com/office/drawing/2014/main" id="{8DE81515-C895-4E86-840C-AB706B0AAE25}"/>
              </a:ext>
            </a:extLst>
          </p:cNvPr>
          <p:cNvSpPr/>
          <p:nvPr/>
        </p:nvSpPr>
        <p:spPr>
          <a:xfrm>
            <a:off x="-95697" y="1111695"/>
            <a:ext cx="1004062" cy="100406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3101415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71af3243-3dd4-4a8d-8c0d-dd76da1f02a5"/>
    <ds:schemaRef ds:uri="http://purl.org/dc/elements/1.1/"/>
    <ds:schemaRef ds:uri="http://purl.org/dc/dcmitype/"/>
    <ds:schemaRef ds:uri="16c05727-aa75-4e4a-9b5f-8a80a116589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Main Event</Template>
  <TotalTime>540</TotalTime>
  <Words>1948</Words>
  <Application>Microsoft Office PowerPoint</Application>
  <PresentationFormat>Widescreen</PresentationFormat>
  <Paragraphs>162</Paragraphs>
  <Slides>23</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Californian FB</vt:lpstr>
      <vt:lpstr>Clarendon BT</vt:lpstr>
      <vt:lpstr>Sitka Banner</vt:lpstr>
      <vt:lpstr>Sitka Subheading</vt:lpstr>
      <vt:lpstr>Trebuchet MS</vt:lpstr>
      <vt:lpstr>Wingdings</vt:lpstr>
      <vt:lpstr>Berlin</vt:lpstr>
      <vt:lpstr>Zomato, Bangalore Data Analysis</vt:lpstr>
      <vt:lpstr>Preface about DATASET</vt:lpstr>
      <vt:lpstr>Attributes of the Dataset</vt:lpstr>
      <vt:lpstr>BUSINESS INSIGHTS  FROM  THE DATASET</vt:lpstr>
      <vt:lpstr>No. of restaurants having the option for online ordering</vt:lpstr>
      <vt:lpstr>No. of restaurants having the option to book a table</vt:lpstr>
      <vt:lpstr>No. of restaurants in each city</vt:lpstr>
      <vt:lpstr>No. of restaurants for each rating</vt:lpstr>
      <vt:lpstr>No. of restaurants for each rating</vt:lpstr>
      <vt:lpstr>Top 10 types of restaurant which have the highest no. of restaurant</vt:lpstr>
      <vt:lpstr>10 types which have the least number of restaurants</vt:lpstr>
      <vt:lpstr>Number of restaurants for different average costs</vt:lpstr>
      <vt:lpstr>Top 10 cuisines that are offered by the maximum number of restaurants.</vt:lpstr>
      <vt:lpstr>Top 50 rated vs 50 least rated restaurants</vt:lpstr>
      <vt:lpstr>Top 50 rated vs 50 least rated restaurants</vt:lpstr>
      <vt:lpstr>Top restaurant - Byg Brewski Brewing Company restaurant </vt:lpstr>
      <vt:lpstr>Which city is costlier in terms of food, and which are not with respect to average cost for each city?</vt:lpstr>
      <vt:lpstr>Which city has the highest number of restaurants with high ratings?</vt:lpstr>
      <vt:lpstr>Top 10 dishes liked by the citizens of Bangalore</vt:lpstr>
      <vt:lpstr>Top restaurants serving Most liked dish 'Biryani' , along with their ratings and average cost</vt:lpstr>
      <vt:lpstr>Top restaurants serving Most liked dish 'Biryani' , along with their ratings and average cost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Bangalore Data Analysis</dc:title>
  <dc:creator>Sreya Basak</dc:creator>
  <cp:lastModifiedBy>Sreya Basak</cp:lastModifiedBy>
  <cp:revision>55</cp:revision>
  <dcterms:created xsi:type="dcterms:W3CDTF">2021-05-15T09:01:27Z</dcterms:created>
  <dcterms:modified xsi:type="dcterms:W3CDTF">2021-05-16T12:17:45Z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